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5143500" type="screen16x9"/>
  <p:notesSz cx="6858000" cy="9144000"/>
  <p:embeddedFontLst>
    <p:embeddedFont>
      <p:font typeface="Merriweather" panose="020B0604020202020204" charset="0"/>
      <p:regular r:id="rId13"/>
      <p:bold r:id="rId14"/>
      <p:italic r:id="rId15"/>
      <p:boldItalic r:id="rId16"/>
    </p:embeddedFont>
    <p:embeddedFont>
      <p:font typeface="Alfa Slab One"/>
      <p:regular r:id="rId17"/>
    </p:embeddedFont>
    <p:embeddedFont>
      <p:font typeface="Proxima Nova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nny Bell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2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129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3754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arizona.edu/OnlineApplication/ola/login.aspx?ReturnUrl=/onlineapplication/o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s://www.coe.arizona.edu/field_experiences" TargetMode="External"/><Relationship Id="rId4" Type="http://schemas.openxmlformats.org/officeDocument/2006/relationships/hyperlink" Target="https://www.coe.arizona.edu/academics/departments/app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minor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alendly.com/abotello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calendly.com/alons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alendly.com/saraknepper" TargetMode="External"/><Relationship Id="rId11" Type="http://schemas.openxmlformats.org/officeDocument/2006/relationships/image" Target="../media/image8.jpg"/><Relationship Id="rId5" Type="http://schemas.openxmlformats.org/officeDocument/2006/relationships/image" Target="../media/image6.png"/><Relationship Id="rId10" Type="http://schemas.openxmlformats.org/officeDocument/2006/relationships/image" Target="../media/image7.jpg"/><Relationship Id="rId4" Type="http://schemas.openxmlformats.org/officeDocument/2006/relationships/image" Target="../media/image5.png"/><Relationship Id="rId9" Type="http://schemas.openxmlformats.org/officeDocument/2006/relationships/hyperlink" Target="https://calendly.com/cahil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students/prospective/opportuniti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e.arizona.ed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28650" y="3596200"/>
            <a:ext cx="8486700" cy="1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General Information </a:t>
            </a:r>
          </a:p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000000"/>
                </a:solidFill>
                <a:latin typeface="Merriweather" panose="020B0604020202020204" charset="0"/>
              </a:rPr>
              <a:t>Presentation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74" y="328850"/>
            <a:ext cx="5866974" cy="312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28650" y="3596200"/>
            <a:ext cx="8486700" cy="1088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000000"/>
                </a:solidFill>
                <a:latin typeface="Merriweather" panose="020B0604020202020204" charset="0"/>
              </a:rPr>
              <a:t>We Look Forward To Meeting You!</a:t>
            </a:r>
            <a:endParaRPr lang="en" sz="3600" b="1" dirty="0">
              <a:solidFill>
                <a:srgbClr val="000000"/>
              </a:solidFill>
              <a:latin typeface="Merriweather" panose="020B0604020202020204" charset="0"/>
            </a:endParaRP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0474" y="328850"/>
            <a:ext cx="5866974" cy="3128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314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13411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Application Process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706810"/>
            <a:ext cx="8520600" cy="4355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the University of Arizona,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600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 </a:t>
            </a:r>
          </a:p>
          <a:p>
            <a:pPr marL="457200" lvl="0" indent="-2286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apply to College of Education, </a:t>
            </a:r>
            <a:r>
              <a:rPr lang="en" sz="1600" u="sng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  <a:hlinkClick r:id="rId4"/>
              </a:rPr>
              <a:t>click here</a:t>
            </a:r>
            <a:r>
              <a:rPr lang="en" sz="1600" dirty="0">
                <a:solidFill>
                  <a:srgbClr val="0000FF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Professional Admission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needed for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Education, Early Childhood Education,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Disabilities, or Deaf Studies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with an academic advisor to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 details 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and create a personalized plan of study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Need 60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hours of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experience with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population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of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interest (teacher prep only)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Need two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references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(talk to your advisor for </a:t>
            </a:r>
            <a:b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required documentation)</a:t>
            </a:r>
            <a:endParaRPr lang="en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Need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AZ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5"/>
              </a:rPr>
              <a:t>IVP fingerprint clearance card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rtl="0">
              <a:lnSpc>
                <a:spcPct val="100000"/>
              </a:lnSpc>
              <a:spcBef>
                <a:spcPts val="0"/>
              </a:spcBef>
              <a:buNone/>
            </a:pPr>
            <a:endParaRPr b="1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5099" y="3099341"/>
            <a:ext cx="2713824" cy="180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108187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Teacher Preparatory Majors 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699" y="852048"/>
            <a:ext cx="4339813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Early Childhood Education  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birth-3rd grade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Elementary Education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in grades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K-8 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Endorsements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Bilingual 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English as a Second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Language</a:t>
            </a:r>
          </a:p>
          <a:p>
            <a:pPr marL="1428750" lvl="2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Mild-Moderate Disabilities </a:t>
            </a:r>
          </a:p>
          <a:p>
            <a:pPr marL="971550" lvl="1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Teach </a:t>
            </a: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needs in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grades K-12 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5689" y="1070709"/>
            <a:ext cx="2924175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51512" y="3327845"/>
            <a:ext cx="41807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These programs are for </a:t>
            </a:r>
            <a:r>
              <a:rPr lang="en" sz="1600" b="1" dirty="0">
                <a:latin typeface="Merriweather"/>
                <a:ea typeface="Merriweather"/>
                <a:cs typeface="Merriweather"/>
                <a:sym typeface="Merriweather"/>
              </a:rPr>
              <a:t>ARIZONA </a:t>
            </a:r>
            <a:r>
              <a:rPr lang="en" sz="1600" b="1" dirty="0" smtClean="0">
                <a:latin typeface="Merriweather"/>
                <a:ea typeface="Merriweather"/>
                <a:cs typeface="Merriweather"/>
                <a:sym typeface="Merriweather"/>
              </a:rPr>
              <a:t>CERTIFICATION</a:t>
            </a:r>
            <a:endParaRPr lang="en" sz="1600" b="1" dirty="0"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buClr>
                <a:srgbClr val="000000"/>
              </a:buClr>
              <a:buFont typeface="Merriweather"/>
            </a:pPr>
            <a:r>
              <a:rPr lang="en" sz="1600" dirty="0">
                <a:latin typeface="Merriweather"/>
                <a:ea typeface="Merriweather"/>
                <a:cs typeface="Merriweather"/>
                <a:sym typeface="Merriweather"/>
              </a:rPr>
              <a:t>Refer to previous slide for </a:t>
            </a:r>
            <a:r>
              <a:rPr lang="en" sz="1600" dirty="0" smtClean="0">
                <a:latin typeface="Merriweather"/>
                <a:ea typeface="Merriweather"/>
                <a:cs typeface="Merriweather"/>
                <a:sym typeface="Merriweather"/>
              </a:rPr>
              <a:t>application requirements</a:t>
            </a:r>
            <a:endParaRPr lang="en" sz="1600" dirty="0">
              <a:latin typeface="Merriweather"/>
              <a:ea typeface="Merriweather"/>
              <a:cs typeface="Merriweather"/>
              <a:sym typeface="Merriweather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Additional Majors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 Studies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Choose an emphasis: Educational Interpreting, Teacher Preparation, Counseling, OR create your own</a:t>
            </a:r>
          </a:p>
          <a:p>
            <a:pPr marL="914400" lvl="1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Opportunities to work in and alongside interpreters, K-12 educational settings, and community organizations that aid the deaf and blind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4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Literacy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, Learning, and Leadership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Community outreach and internship opportunities which introduce potential career paths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Promoting learning and literacy outside of a classroom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setting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Rehabilitation</a:t>
            </a: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Supervised coursework involving addictions, aging, mental health, and sexuality</a:t>
            </a:r>
          </a:p>
          <a:p>
            <a:pPr marL="914400" lvl="1" indent="-228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Participate in and volunteer with organizations that actively advocate for inclusion and access</a:t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220000" y="11992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 smtClean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Minors</a:t>
            </a:r>
            <a:endParaRPr lang="en" sz="3600" b="1" dirty="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00" y="831771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Adolescents, Community and Education (ACE)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introduce all majors from across the University to the benefits and challenges of working with children and adolescents in school and community settings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Educational Psychology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Provides 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 foundation of knowledge and skills of the social, emotional and cognitive processes involved in learning. Educational Psychologists apply their findings to improve the learning process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63550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Leadership Studies and Practice </a:t>
            </a: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Offers students an opportunity to develop a critical awareness of leadership theories and issues as well as develop essential leadership competencies and skills needed in any career field. </a:t>
            </a:r>
            <a:endParaRPr lang="en-US" sz="1100" dirty="0" smtClean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Special 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Education &amp; Rehabilitation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-US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	</a:t>
            </a:r>
            <a:r>
              <a:rPr lang="en-US" sz="11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Designed to introduce general knowledge in working with people of different abilities and backgrounds</a:t>
            </a:r>
            <a:r>
              <a:rPr lang="en-US" sz="11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marL="457200" lvl="0" indent="-228600">
              <a:lnSpc>
                <a:spcPct val="150000"/>
              </a:lnSpc>
              <a:spcAft>
                <a:spcPts val="0"/>
              </a:spcAft>
              <a:buClr>
                <a:srgbClr val="000000"/>
              </a:buClr>
              <a:buFont typeface="Merriweather"/>
            </a:pPr>
            <a:endParaRPr lang="en" sz="11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Merriweather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For more information 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</a:t>
            </a: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/>
            </a:r>
            <a:b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</a:br>
            <a:endParaRPr lang="en" sz="12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  <p:extLst>
      <p:ext uri="{BB962C8B-B14F-4D97-AF65-F5344CB8AC3E}">
        <p14:creationId xmlns:p14="http://schemas.microsoft.com/office/powerpoint/2010/main" val="523695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5150" y="102100"/>
            <a:ext cx="8520600" cy="12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the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Advisors!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2832" y="189759"/>
            <a:ext cx="2008199" cy="1504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1375" y="1457405"/>
            <a:ext cx="2008199" cy="149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987" y="2817575"/>
            <a:ext cx="2008125" cy="150226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6426819" y="1646722"/>
            <a:ext cx="2700176" cy="410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Sara Knepper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Director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R-S</a:t>
            </a:r>
            <a:endParaRPr lang="en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6"/>
              </a:rPr>
              <a:t>calendly.com/saraknepper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38275" y="4597725"/>
            <a:ext cx="2059200" cy="47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234942" y="1928191"/>
            <a:ext cx="2216266" cy="4710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Alonso Minjarez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A-C, </a:t>
            </a:r>
            <a:r>
              <a:rPr lang="en" dirty="0" smtClean="0">
                <a:latin typeface="Merriweather" panose="020B0604020202020204" charset="0"/>
              </a:rPr>
              <a:t>X-Z, U </a:t>
            </a:r>
            <a:r>
              <a:rPr lang="en" dirty="0">
                <a:latin typeface="Merriweather" panose="020B0604020202020204" charset="0"/>
              </a:rPr>
              <a:t>&amp; Minors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7"/>
              </a:rPr>
              <a:t>calendly.com/alonsom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1" name="Shape 91"/>
          <p:cNvSpPr txBox="1"/>
          <p:nvPr/>
        </p:nvSpPr>
        <p:spPr>
          <a:xfrm>
            <a:off x="235986" y="4237875"/>
            <a:ext cx="2315481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Angela Botello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D-I, T</a:t>
            </a:r>
            <a:endParaRPr lang="en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8"/>
              </a:rPr>
              <a:t>calendly.com/abotello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endParaRPr dirty="0">
              <a:latin typeface="Merriweather" panose="020B0604020202020204" charset="0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3470063" y="2876530"/>
            <a:ext cx="2191500" cy="595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Shaun Cahill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J-Q, V-W</a:t>
            </a:r>
            <a:endParaRPr lang="en" dirty="0">
              <a:latin typeface="Merriweather" panose="020B0604020202020204" charset="0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1100" u="sng" dirty="0" smtClean="0">
                <a:solidFill>
                  <a:schemeClr val="hlink"/>
                </a:solidFill>
                <a:latin typeface="Merriweather" panose="020B0604020202020204" charset="0"/>
                <a:hlinkClick r:id="rId9"/>
              </a:rPr>
              <a:t>calendly.com/cahill</a:t>
            </a:r>
            <a:r>
              <a:rPr lang="en" sz="1100" dirty="0" smtClean="0">
                <a:latin typeface="Merriweather" panose="020B0604020202020204" charset="0"/>
              </a:rPr>
              <a:t> </a:t>
            </a:r>
            <a:endParaRPr lang="en" sz="1100" dirty="0">
              <a:latin typeface="Merriweather" panose="020B0604020202020204" charset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6912193" y="4293669"/>
            <a:ext cx="1912800" cy="5397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 smtClean="0">
                <a:latin typeface="Merriweather" panose="020B0604020202020204" charset="0"/>
              </a:rPr>
              <a:t>Letty Molina-Gutierrez</a:t>
            </a:r>
            <a:endParaRPr lang="en" dirty="0">
              <a:latin typeface="Merriweather" panose="020B0604020202020204" charset="0"/>
            </a:endParaRPr>
          </a:p>
          <a:p>
            <a:pPr lvl="0" algn="ctr" rtl="0">
              <a:spcBef>
                <a:spcPts val="0"/>
              </a:spcBef>
              <a:buNone/>
            </a:pPr>
            <a:endParaRPr dirty="0"/>
          </a:p>
          <a:p>
            <a:pPr lvl="0" algn="ctr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4" name="Shape 94"/>
          <p:cNvSpPr txBox="1"/>
          <p:nvPr/>
        </p:nvSpPr>
        <p:spPr>
          <a:xfrm>
            <a:off x="2864075" y="3737113"/>
            <a:ext cx="3524100" cy="9080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latin typeface="Merriweather" panose="020B0604020202020204" charset="0"/>
              </a:rPr>
              <a:t>Advising is </a:t>
            </a:r>
            <a:r>
              <a:rPr lang="en" dirty="0" smtClean="0">
                <a:latin typeface="Merriweather" panose="020B0604020202020204" charset="0"/>
              </a:rPr>
              <a:t>currently sorted </a:t>
            </a:r>
            <a:r>
              <a:rPr lang="en" dirty="0">
                <a:latin typeface="Merriweather" panose="020B0604020202020204" charset="0"/>
              </a:rPr>
              <a:t>depending on the student's last name. To schedule an appointment with your advisor, use the calendly scheduling system by following the link below your advisor.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41" y="379790"/>
            <a:ext cx="2216267" cy="1625187"/>
          </a:xfrm>
          <a:prstGeom prst="rect">
            <a:avLst/>
          </a:prstGeom>
        </p:spPr>
      </p:pic>
      <p:pic>
        <p:nvPicPr>
          <p:cNvPr id="15" name="Picture 1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8"/>
          <a:stretch/>
        </p:blipFill>
        <p:spPr bwMode="auto">
          <a:xfrm>
            <a:off x="6832457" y="2708827"/>
            <a:ext cx="1888899" cy="166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18501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Getting Involved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870595"/>
            <a:ext cx="8520600" cy="378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There are several ways to get involved with the College of education. Some opportunities for students include: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Verano en México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Future Teacher’s Club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COE </a:t>
            </a: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Ambassadors 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Deaf-Hearing Student Alliance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Word/Math Cats</a:t>
            </a:r>
          </a:p>
          <a:p>
            <a:pPr marL="857250" lvl="1" indent="-28575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Placement Program</a:t>
            </a:r>
            <a:endParaRPr lang="en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To learn more, </a:t>
            </a:r>
            <a:r>
              <a:rPr lang="en" sz="1400" u="sng" dirty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Click Here!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1400" dirty="0">
              <a:solidFill>
                <a:srgbClr val="000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38750" y="1540550"/>
            <a:ext cx="2440948" cy="16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9725" y="3290850"/>
            <a:ext cx="2542650" cy="16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311700" y="166729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Ways to Succeed in College of Education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168965" y="742416"/>
            <a:ext cx="8786192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Meet with your advisor </a:t>
            </a:r>
            <a:r>
              <a:rPr lang="en" sz="1400" b="1" u="sng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at least</a:t>
            </a:r>
            <a:r>
              <a:rPr lang="en" sz="1400" b="1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two times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per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semester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Get to know your professors by going to office hours</a:t>
            </a:r>
          </a:p>
          <a:p>
            <a:pPr marL="914400" lvl="1" indent="-2286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Ask questions while establishing a more personal relationship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Make friends with College of Education students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who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are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further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along in </a:t>
            </a: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their education and program </a:t>
            </a:r>
          </a:p>
          <a:p>
            <a:pPr marL="857250" lvl="1" indent="-1714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Learn what they did correctly or what they wish they would’ve done earlier in their academic career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 smtClean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</a:t>
            </a: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your UA email regularly 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Check your D2L regularly</a:t>
            </a:r>
          </a:p>
          <a:p>
            <a:pPr marL="514350" lvl="0" indent="-28575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4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Use campus and College of Education resources to your advantage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15679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dirty="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Contact Information 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168188" y="729490"/>
            <a:ext cx="6009587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-US" sz="1600" u="sng" dirty="0" smtClean="0">
                <a:solidFill>
                  <a:schemeClr val="hlink"/>
                </a:solidFill>
                <a:latin typeface="Merriweather"/>
                <a:ea typeface="Merriweather"/>
                <a:cs typeface="Merriweather"/>
                <a:sym typeface="Merriweather"/>
                <a:hlinkClick r:id="rId3"/>
              </a:rPr>
              <a:t>COE Website</a:t>
            </a:r>
            <a:endParaRPr lang="en" sz="1600" u="sng" dirty="0">
              <a:solidFill>
                <a:schemeClr val="hlink"/>
              </a:solidFill>
              <a:latin typeface="Merriweather"/>
              <a:ea typeface="Merriweather"/>
              <a:cs typeface="Merriweather"/>
              <a:sym typeface="Merriweather"/>
              <a:hlinkClick r:id="rId3"/>
            </a:endParaRP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phone number: 520-621-7865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Dean’s Office phone number: 520-621-1462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Address for College of Education: 1430 E. 2nd Street Tucson, AZ 85721 P.O. Box 210069 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Merriweather"/>
            </a:pPr>
            <a:r>
              <a:rPr lang="en" sz="1600" dirty="0">
                <a:solidFill>
                  <a:srgbClr val="000000"/>
                </a:solidFill>
                <a:latin typeface="Merriweather"/>
                <a:ea typeface="Merriweather"/>
                <a:cs typeface="Merriweather"/>
                <a:sym typeface="Merriweather"/>
              </a:rPr>
              <a:t>Student Services Office Room 247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3722" y="2437690"/>
            <a:ext cx="2908578" cy="1904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436</Words>
  <Application>Microsoft Office PowerPoint</Application>
  <PresentationFormat>On-screen Show (16:9)</PresentationFormat>
  <Paragraphs>92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Merriweather</vt:lpstr>
      <vt:lpstr>Arial</vt:lpstr>
      <vt:lpstr>Alfa Slab One</vt:lpstr>
      <vt:lpstr>Proxima Nova</vt:lpstr>
      <vt:lpstr>gameday</vt:lpstr>
      <vt:lpstr>PowerPoint Presentation</vt:lpstr>
      <vt:lpstr>Application Process</vt:lpstr>
      <vt:lpstr>Teacher Preparatory Majors </vt:lpstr>
      <vt:lpstr>Additional Majors</vt:lpstr>
      <vt:lpstr>Minors</vt:lpstr>
      <vt:lpstr>Meet the Advisors!</vt:lpstr>
      <vt:lpstr>Getting Involved</vt:lpstr>
      <vt:lpstr>Ways to Succeed in College of Education</vt:lpstr>
      <vt:lpstr>Contact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Robles Banuelos, Cristal - (croblesbanuelos)</dc:creator>
  <cp:lastModifiedBy>Knepper, Sara Marie - (sme)</cp:lastModifiedBy>
  <cp:revision>12</cp:revision>
  <dcterms:modified xsi:type="dcterms:W3CDTF">2018-02-21T00:29:03Z</dcterms:modified>
</cp:coreProperties>
</file>