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6" r:id="rId6"/>
    <p:sldId id="261" r:id="rId7"/>
    <p:sldId id="260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3D614-CC80-426B-97B9-24D342D2F86C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43D48-DBC5-45BC-A8B7-B26750258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5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CRR began in 2001 and has expanded from its original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43D48-DBC5-45BC-A8B7-B267502589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3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FCD-4041-4877-8D1E-6C0161831C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442-4F4B-485B-BB6B-FD3E9562B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FCD-4041-4877-8D1E-6C0161831C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442-4F4B-485B-BB6B-FD3E9562B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FCD-4041-4877-8D1E-6C0161831C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442-4F4B-485B-BB6B-FD3E9562B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FCD-4041-4877-8D1E-6C0161831C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442-4F4B-485B-BB6B-FD3E9562B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FCD-4041-4877-8D1E-6C0161831C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442-4F4B-485B-BB6B-FD3E9562B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FCD-4041-4877-8D1E-6C0161831C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442-4F4B-485B-BB6B-FD3E9562B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FCD-4041-4877-8D1E-6C0161831C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442-4F4B-485B-BB6B-FD3E9562B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FCD-4041-4877-8D1E-6C0161831C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442-4F4B-485B-BB6B-FD3E9562B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FCD-4041-4877-8D1E-6C0161831C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442-4F4B-485B-BB6B-FD3E9562B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FCD-4041-4877-8D1E-6C0161831C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442-4F4B-485B-BB6B-FD3E9562B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FCD-4041-4877-8D1E-6C0161831C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442-4F4B-485B-BB6B-FD3E9562B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14FCD-4041-4877-8D1E-6C0161831C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5D442-4F4B-485B-BB6B-FD3E9562B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r.math.arizona.ed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Center for recruitment and Retention of Mathematics Teachers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Co-Directors</a:t>
            </a:r>
          </a:p>
          <a:p>
            <a:r>
              <a:rPr lang="en-US" dirty="0" smtClean="0"/>
              <a:t>Virginia Bohme</a:t>
            </a:r>
          </a:p>
          <a:p>
            <a:r>
              <a:rPr lang="en-US" dirty="0" smtClean="0"/>
              <a:t>Melissa </a:t>
            </a:r>
            <a:r>
              <a:rPr lang="en-US" dirty="0" err="1" smtClean="0"/>
              <a:t>Hosten</a:t>
            </a:r>
            <a:endParaRPr lang="en-US" dirty="0" smtClean="0"/>
          </a:p>
          <a:p>
            <a:r>
              <a:rPr lang="en-US" b="1" u="sng" dirty="0">
                <a:hlinkClick r:id="rId2"/>
              </a:rPr>
              <a:t>http://crr.math.arizona.edu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5867400"/>
            <a:ext cx="9144000" cy="838200"/>
            <a:chOff x="0" y="5867400"/>
            <a:chExt cx="9144000" cy="838200"/>
          </a:xfrm>
        </p:grpSpPr>
        <p:sp>
          <p:nvSpPr>
            <p:cNvPr id="5" name="Rectangle 4"/>
            <p:cNvSpPr/>
            <p:nvPr/>
          </p:nvSpPr>
          <p:spPr>
            <a:xfrm>
              <a:off x="0" y="5867400"/>
              <a:ext cx="91440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C:\Users\mhosten\Desktop\flyers\LogoBand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0" y="5867400"/>
              <a:ext cx="4497387" cy="8328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Where we are going…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Expanding teacher workshops</a:t>
            </a:r>
          </a:p>
          <a:p>
            <a:r>
              <a:rPr lang="en-US" dirty="0" smtClean="0"/>
              <a:t>Expanding offerings for grades K-2</a:t>
            </a:r>
          </a:p>
          <a:p>
            <a:r>
              <a:rPr lang="en-US" dirty="0" smtClean="0"/>
              <a:t>More intensives</a:t>
            </a:r>
          </a:p>
          <a:p>
            <a:r>
              <a:rPr lang="en-US" dirty="0" smtClean="0"/>
              <a:t>Rural initiative and </a:t>
            </a:r>
            <a:r>
              <a:rPr lang="en-US" dirty="0" smtClean="0"/>
              <a:t>Videography</a:t>
            </a:r>
          </a:p>
          <a:p>
            <a:r>
              <a:rPr lang="en-US" dirty="0" smtClean="0"/>
              <a:t>Collect &amp; Communicate Data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Pending funding…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867400"/>
            <a:ext cx="9144000" cy="838200"/>
            <a:chOff x="0" y="5867400"/>
            <a:chExt cx="9144000" cy="838200"/>
          </a:xfrm>
        </p:grpSpPr>
        <p:sp>
          <p:nvSpPr>
            <p:cNvPr id="5" name="Rectangle 4"/>
            <p:cNvSpPr/>
            <p:nvPr/>
          </p:nvSpPr>
          <p:spPr>
            <a:xfrm>
              <a:off x="0" y="5867400"/>
              <a:ext cx="91440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C:\Users\mhosten\Desktop\flyers\LogoBan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5867400"/>
              <a:ext cx="4497387" cy="8328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Mission &amp;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Mission</a:t>
            </a:r>
            <a:endParaRPr lang="en-US" dirty="0"/>
          </a:p>
          <a:p>
            <a:r>
              <a:rPr lang="en-US" b="1" dirty="0"/>
              <a:t>Attract and prepare</a:t>
            </a:r>
            <a:r>
              <a:rPr lang="en-US" dirty="0"/>
              <a:t> mathematically talented college students to become </a:t>
            </a:r>
            <a:r>
              <a:rPr lang="en-US" dirty="0" smtClean="0"/>
              <a:t>mathematics </a:t>
            </a:r>
            <a:r>
              <a:rPr lang="en-US" dirty="0"/>
              <a:t>teachers</a:t>
            </a:r>
          </a:p>
          <a:p>
            <a:r>
              <a:rPr lang="en-US" b="1" dirty="0"/>
              <a:t>Retain and support</a:t>
            </a:r>
            <a:r>
              <a:rPr lang="en-US" dirty="0"/>
              <a:t> those mathematics teachers currently in the classroom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Vision</a:t>
            </a:r>
            <a:endParaRPr lang="en-US" dirty="0" smtClean="0"/>
          </a:p>
          <a:p>
            <a:r>
              <a:rPr lang="en-US" dirty="0" smtClean="0"/>
              <a:t>An Excellent Mathematics Teacher for </a:t>
            </a:r>
            <a:r>
              <a:rPr lang="en-US" b="1" dirty="0" smtClean="0"/>
              <a:t>Every </a:t>
            </a:r>
            <a:r>
              <a:rPr lang="en-US" dirty="0" smtClean="0"/>
              <a:t>Child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5867400"/>
            <a:ext cx="9144000" cy="838200"/>
            <a:chOff x="0" y="5867400"/>
            <a:chExt cx="9144000" cy="838200"/>
          </a:xfrm>
        </p:grpSpPr>
        <p:sp>
          <p:nvSpPr>
            <p:cNvPr id="7" name="Rectangle 6"/>
            <p:cNvSpPr/>
            <p:nvPr/>
          </p:nvSpPr>
          <p:spPr>
            <a:xfrm>
              <a:off x="0" y="5867400"/>
              <a:ext cx="91440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2" descr="C:\Users\mhosten\Desktop\flyers\LogoBan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5867400"/>
              <a:ext cx="4497387" cy="8328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828800"/>
          </a:xfrm>
        </p:spPr>
        <p:txBody>
          <a:bodyPr/>
          <a:lstStyle/>
          <a:p>
            <a:r>
              <a:rPr lang="en-US" dirty="0" smtClean="0"/>
              <a:t>Outreach to K-12 teachers and leaders</a:t>
            </a:r>
          </a:p>
          <a:p>
            <a:r>
              <a:rPr lang="en-US" dirty="0" smtClean="0"/>
              <a:t>Partners with K-12 Public, Charter, and </a:t>
            </a:r>
            <a:r>
              <a:rPr lang="en-US" dirty="0"/>
              <a:t>P</a:t>
            </a:r>
            <a:r>
              <a:rPr lang="en-US" dirty="0" smtClean="0"/>
              <a:t>rivate Schools and Districts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326481"/>
            <a:ext cx="7696200" cy="369331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u="sng" dirty="0"/>
              <a:t>Districts</a:t>
            </a:r>
            <a:endParaRPr lang="en-US" dirty="0"/>
          </a:p>
          <a:p>
            <a:r>
              <a:rPr lang="en-US" dirty="0"/>
              <a:t>Altar Valley School District</a:t>
            </a:r>
            <a:br>
              <a:rPr lang="en-US" dirty="0"/>
            </a:br>
            <a:r>
              <a:rPr lang="en-US" dirty="0"/>
              <a:t>Amphitheater Public Schools</a:t>
            </a:r>
            <a:br>
              <a:rPr lang="en-US" dirty="0"/>
            </a:br>
            <a:r>
              <a:rPr lang="en-US" dirty="0"/>
              <a:t>Benson Unified School District*</a:t>
            </a:r>
            <a:br>
              <a:rPr lang="en-US" dirty="0"/>
            </a:br>
            <a:r>
              <a:rPr lang="en-US" dirty="0"/>
              <a:t>Catalina Foothills School District</a:t>
            </a:r>
            <a:br>
              <a:rPr lang="en-US" dirty="0"/>
            </a:br>
            <a:r>
              <a:rPr lang="en-US" dirty="0"/>
              <a:t>Flowing Wells Unified School District</a:t>
            </a:r>
            <a:br>
              <a:rPr lang="en-US" dirty="0"/>
            </a:br>
            <a:r>
              <a:rPr lang="en-US" dirty="0"/>
              <a:t>Marana Unified School District</a:t>
            </a:r>
            <a:br>
              <a:rPr lang="en-US" dirty="0"/>
            </a:br>
            <a:r>
              <a:rPr lang="en-US" dirty="0" err="1"/>
              <a:t>Sahuarita</a:t>
            </a:r>
            <a:r>
              <a:rPr lang="en-US" dirty="0"/>
              <a:t> Unified School District</a:t>
            </a:r>
            <a:br>
              <a:rPr lang="en-US" dirty="0"/>
            </a:br>
            <a:r>
              <a:rPr lang="en-US" dirty="0"/>
              <a:t>Santa Cruz Valley Unified School District</a:t>
            </a:r>
            <a:br>
              <a:rPr lang="en-US" dirty="0"/>
            </a:br>
            <a:r>
              <a:rPr lang="en-US" dirty="0"/>
              <a:t>Sierra Vista Unified School District*</a:t>
            </a:r>
            <a:br>
              <a:rPr lang="en-US" dirty="0"/>
            </a:br>
            <a:r>
              <a:rPr lang="en-US" dirty="0"/>
              <a:t>Sunnyside Unified School District</a:t>
            </a:r>
          </a:p>
          <a:p>
            <a:r>
              <a:rPr lang="en-US" dirty="0" err="1" smtClean="0"/>
              <a:t>Tanque</a:t>
            </a:r>
            <a:r>
              <a:rPr lang="en-US" dirty="0" smtClean="0"/>
              <a:t> Verde Unified School District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b="1" u="sng" dirty="0"/>
          </a:p>
          <a:p>
            <a:pPr marL="290513"/>
            <a:r>
              <a:rPr lang="en-US" b="1" u="sng" dirty="0" smtClean="0"/>
              <a:t>Districts </a:t>
            </a:r>
            <a:r>
              <a:rPr lang="en-US" b="1" u="sng" dirty="0"/>
              <a:t>cont. </a:t>
            </a:r>
            <a:endParaRPr lang="en-US" dirty="0"/>
          </a:p>
          <a:p>
            <a:pPr marL="461963"/>
            <a:r>
              <a:rPr lang="en-US" dirty="0" smtClean="0"/>
              <a:t>Tucson </a:t>
            </a:r>
            <a:r>
              <a:rPr lang="en-US" dirty="0"/>
              <a:t>Unified School District</a:t>
            </a:r>
            <a:br>
              <a:rPr lang="en-US" dirty="0"/>
            </a:br>
            <a:r>
              <a:rPr lang="en-US" dirty="0"/>
              <a:t>Vail Unified School District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/>
              <a:t>Schools</a:t>
            </a:r>
            <a:endParaRPr lang="en-US" dirty="0"/>
          </a:p>
          <a:p>
            <a:pPr marL="461963"/>
            <a:r>
              <a:rPr lang="en-US" dirty="0" err="1"/>
              <a:t>Amerischools</a:t>
            </a:r>
            <a:r>
              <a:rPr lang="en-US" dirty="0"/>
              <a:t>*</a:t>
            </a:r>
            <a:br>
              <a:rPr lang="en-US" dirty="0"/>
            </a:br>
            <a:r>
              <a:rPr lang="en-US" dirty="0"/>
              <a:t>City High School</a:t>
            </a:r>
            <a:br>
              <a:rPr lang="en-US" dirty="0"/>
            </a:br>
            <a:r>
              <a:rPr lang="en-US" dirty="0" err="1"/>
              <a:t>Salpointe</a:t>
            </a:r>
            <a:r>
              <a:rPr lang="en-US" dirty="0"/>
              <a:t> Catholic High School*</a:t>
            </a:r>
            <a:br>
              <a:rPr lang="en-US" dirty="0"/>
            </a:br>
            <a:r>
              <a:rPr lang="en-US" dirty="0"/>
              <a:t>San Miguel High School</a:t>
            </a:r>
            <a:br>
              <a:rPr lang="en-US" dirty="0"/>
            </a:br>
            <a:r>
              <a:rPr lang="en-US" dirty="0"/>
              <a:t>The Gregory </a:t>
            </a:r>
            <a:r>
              <a:rPr lang="en-US" dirty="0" smtClean="0"/>
              <a:t>School</a:t>
            </a:r>
            <a:r>
              <a:rPr lang="en-US" baseline="30000" dirty="0" smtClean="0"/>
              <a:t>#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Pima Community </a:t>
            </a:r>
            <a:r>
              <a:rPr lang="en-US" dirty="0" smtClean="0"/>
              <a:t>College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55626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Denotes new partners for the 2015-16 school year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5867400"/>
            <a:ext cx="9144000" cy="838200"/>
            <a:chOff x="0" y="5867400"/>
            <a:chExt cx="9144000" cy="838200"/>
          </a:xfrm>
        </p:grpSpPr>
        <p:sp>
          <p:nvSpPr>
            <p:cNvPr id="10" name="Rectangle 9"/>
            <p:cNvSpPr/>
            <p:nvPr/>
          </p:nvSpPr>
          <p:spPr>
            <a:xfrm>
              <a:off x="0" y="5867400"/>
              <a:ext cx="91440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 descr="C:\Users\mhosten\Desktop\flyers\LogoBand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0" y="5867400"/>
              <a:ext cx="4497387" cy="8328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Mathematics Educator Appreciation Day (MEAD) Conference</a:t>
            </a:r>
            <a:endParaRPr lang="en-US" dirty="0"/>
          </a:p>
          <a:p>
            <a:r>
              <a:rPr lang="en-US" b="1" dirty="0" smtClean="0"/>
              <a:t>Tutoring </a:t>
            </a:r>
            <a:r>
              <a:rPr lang="en-US" b="1" dirty="0"/>
              <a:t>in the Schools</a:t>
            </a:r>
            <a:endParaRPr lang="en-US" dirty="0"/>
          </a:p>
          <a:p>
            <a:r>
              <a:rPr lang="en-US" b="1" dirty="0" smtClean="0"/>
              <a:t>New Teacher Induction Program (</a:t>
            </a:r>
            <a:r>
              <a:rPr lang="en-US" b="1" dirty="0"/>
              <a:t>S</a:t>
            </a:r>
            <a:r>
              <a:rPr lang="en-US" b="1" dirty="0" smtClean="0"/>
              <a:t>econdary Mathematics)</a:t>
            </a:r>
            <a:endParaRPr lang="en-US" dirty="0"/>
          </a:p>
          <a:p>
            <a:r>
              <a:rPr lang="en-US" b="1" dirty="0" smtClean="0"/>
              <a:t>Teacher Workshops (one-day, three-evening, &amp; intensive)</a:t>
            </a:r>
            <a:endParaRPr lang="en-US" dirty="0"/>
          </a:p>
          <a:p>
            <a:r>
              <a:rPr lang="en-US" b="1" dirty="0" smtClean="0"/>
              <a:t>Mathematics </a:t>
            </a:r>
            <a:r>
              <a:rPr lang="en-US" b="1" dirty="0"/>
              <a:t>Education High School Senior Recruitment Night</a:t>
            </a:r>
            <a:endParaRPr lang="en-US" dirty="0"/>
          </a:p>
          <a:p>
            <a:r>
              <a:rPr lang="en-US" b="1" dirty="0" smtClean="0"/>
              <a:t>Advanced </a:t>
            </a:r>
            <a:r>
              <a:rPr lang="en-US" b="1" dirty="0"/>
              <a:t>Placement Calculus and Statistics Practice </a:t>
            </a:r>
            <a:r>
              <a:rPr lang="en-US" b="1" dirty="0" smtClean="0"/>
              <a:t>Exams </a:t>
            </a:r>
            <a:r>
              <a:rPr lang="en-US" b="1" dirty="0"/>
              <a:t>Day</a:t>
            </a:r>
            <a:endParaRPr lang="en-US" dirty="0"/>
          </a:p>
          <a:p>
            <a:r>
              <a:rPr lang="en-US" b="1" dirty="0" smtClean="0"/>
              <a:t>CRR </a:t>
            </a:r>
            <a:r>
              <a:rPr lang="en-US" b="1" dirty="0"/>
              <a:t>Listserv</a:t>
            </a:r>
            <a:endParaRPr lang="en-US" dirty="0"/>
          </a:p>
          <a:p>
            <a:r>
              <a:rPr lang="en-US" b="1" dirty="0" smtClean="0"/>
              <a:t>Private </a:t>
            </a:r>
            <a:r>
              <a:rPr lang="en-US" b="1" dirty="0"/>
              <a:t>tutor </a:t>
            </a:r>
            <a:r>
              <a:rPr lang="en-US" b="1" dirty="0" smtClean="0"/>
              <a:t>list</a:t>
            </a:r>
            <a:r>
              <a:rPr lang="en-US" dirty="0"/>
              <a:t> 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867400"/>
            <a:ext cx="9144000" cy="838200"/>
            <a:chOff x="0" y="5867400"/>
            <a:chExt cx="9144000" cy="838200"/>
          </a:xfrm>
        </p:grpSpPr>
        <p:sp>
          <p:nvSpPr>
            <p:cNvPr id="5" name="Rectangle 4"/>
            <p:cNvSpPr/>
            <p:nvPr/>
          </p:nvSpPr>
          <p:spPr>
            <a:xfrm>
              <a:off x="0" y="5867400"/>
              <a:ext cx="91440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C:\Users\mhosten\Desktop\flyers\LogoBan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5867400"/>
              <a:ext cx="4497387" cy="8328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525780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Only 9% of teachers involved in the CRR’s Induction Program 2010-2015 are known to have left the profession! </a:t>
            </a:r>
            <a:endParaRPr lang="en-US" sz="6000" b="1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5867400"/>
            <a:ext cx="9144000" cy="838200"/>
            <a:chOff x="0" y="5867400"/>
            <a:chExt cx="9144000" cy="838200"/>
          </a:xfrm>
        </p:grpSpPr>
        <p:sp>
          <p:nvSpPr>
            <p:cNvPr id="5" name="Rectangle 4"/>
            <p:cNvSpPr/>
            <p:nvPr/>
          </p:nvSpPr>
          <p:spPr>
            <a:xfrm>
              <a:off x="0" y="5867400"/>
              <a:ext cx="91440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C:\Users\mhosten\Desktop\flyers\LogoBan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5867400"/>
              <a:ext cx="4497387" cy="8328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What we have learned (top 6)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808038"/>
            <a:ext cx="4040188" cy="639762"/>
          </a:xfrm>
        </p:spPr>
        <p:txBody>
          <a:bodyPr/>
          <a:lstStyle/>
          <a:p>
            <a:r>
              <a:rPr lang="en-US" dirty="0" smtClean="0"/>
              <a:t>Discourages retention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411212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Roving teacher (teacher does not have one classroom)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Three or more courses (honors and on-level count as </a:t>
            </a:r>
            <a:r>
              <a:rPr lang="en-US" b="1" dirty="0" smtClean="0"/>
              <a:t>two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Intervention courses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Co-Taught inclusion courses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6/5ths and tutoring contracts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Contracts that do not identify the school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808038"/>
            <a:ext cx="4041775" cy="639762"/>
          </a:xfrm>
        </p:spPr>
        <p:txBody>
          <a:bodyPr/>
          <a:lstStyle/>
          <a:p>
            <a:r>
              <a:rPr lang="en-US" dirty="0" smtClean="0"/>
              <a:t>Possible remedy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270375" cy="4267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Lottery for roving status (more than 5 years experience only)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Spread the course load among all teachers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Assign to AP and </a:t>
            </a:r>
            <a:r>
              <a:rPr lang="en-US" dirty="0" err="1" smtClean="0"/>
              <a:t>Sr</a:t>
            </a:r>
            <a:r>
              <a:rPr lang="en-US" dirty="0" smtClean="0"/>
              <a:t> class teachers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Co-plan period, “Pair” PD, Assign to experienced teachers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New Teacher workload policy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Contracts with specific assignment and school identified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867400"/>
            <a:ext cx="9144000" cy="838200"/>
            <a:chOff x="0" y="5867400"/>
            <a:chExt cx="9144000" cy="838200"/>
          </a:xfrm>
        </p:grpSpPr>
        <p:sp>
          <p:nvSpPr>
            <p:cNvPr id="5" name="Rectangle 4"/>
            <p:cNvSpPr/>
            <p:nvPr/>
          </p:nvSpPr>
          <p:spPr>
            <a:xfrm>
              <a:off x="0" y="5867400"/>
              <a:ext cx="91440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C:\Users\mhosten\Desktop\flyers\LogoBan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5867400"/>
              <a:ext cx="4497387" cy="8328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What we have learned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Math-specific mentors/coaches</a:t>
            </a:r>
          </a:p>
          <a:p>
            <a:r>
              <a:rPr lang="en-US" dirty="0" smtClean="0"/>
              <a:t>Math-specific new teacher induction</a:t>
            </a:r>
          </a:p>
          <a:p>
            <a:r>
              <a:rPr lang="en-US" dirty="0" smtClean="0"/>
              <a:t>Regular feedback &amp; recognition</a:t>
            </a:r>
          </a:p>
          <a:p>
            <a:r>
              <a:rPr lang="en-US" dirty="0" smtClean="0"/>
              <a:t>Varied feedback (sources and focus)</a:t>
            </a:r>
          </a:p>
          <a:p>
            <a:r>
              <a:rPr lang="en-US" dirty="0" smtClean="0"/>
              <a:t>Before school year support</a:t>
            </a:r>
          </a:p>
          <a:p>
            <a:r>
              <a:rPr lang="en-US" dirty="0" smtClean="0"/>
              <a:t>Proximity to colleagues</a:t>
            </a:r>
          </a:p>
          <a:p>
            <a:r>
              <a:rPr lang="en-US" dirty="0" smtClean="0"/>
              <a:t>Collegial time</a:t>
            </a:r>
          </a:p>
          <a:p>
            <a:r>
              <a:rPr lang="en-US" dirty="0" smtClean="0"/>
              <a:t>Flexibility (curricula, assessment, instruction)</a:t>
            </a:r>
          </a:p>
          <a:p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533400" y="990600"/>
            <a:ext cx="5259388" cy="63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Encourages retention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5867400"/>
            <a:ext cx="9144000" cy="838200"/>
            <a:chOff x="0" y="5867400"/>
            <a:chExt cx="9144000" cy="838200"/>
          </a:xfrm>
        </p:grpSpPr>
        <p:sp>
          <p:nvSpPr>
            <p:cNvPr id="5" name="Rectangle 4"/>
            <p:cNvSpPr/>
            <p:nvPr/>
          </p:nvSpPr>
          <p:spPr>
            <a:xfrm>
              <a:off x="0" y="5867400"/>
              <a:ext cx="91440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C:\Users\mhosten\Desktop\flyers\LogoBan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5867400"/>
              <a:ext cx="4497387" cy="8328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5867400"/>
            <a:ext cx="9144000" cy="838200"/>
            <a:chOff x="0" y="5867400"/>
            <a:chExt cx="9144000" cy="838200"/>
          </a:xfrm>
        </p:grpSpPr>
        <p:sp>
          <p:nvSpPr>
            <p:cNvPr id="5" name="Rectangle 4"/>
            <p:cNvSpPr/>
            <p:nvPr/>
          </p:nvSpPr>
          <p:spPr>
            <a:xfrm>
              <a:off x="0" y="5867400"/>
              <a:ext cx="91440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C:\Users\mhosten\Desktop\flyers\LogoBan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5867400"/>
              <a:ext cx="4497387" cy="832892"/>
            </a:xfrm>
            <a:prstGeom prst="rect">
              <a:avLst/>
            </a:prstGeom>
            <a:noFill/>
          </p:spPr>
        </p:pic>
      </p:grpSp>
      <p:sp>
        <p:nvSpPr>
          <p:cNvPr id="7" name="Text Placeholder 8"/>
          <p:cNvSpPr txBox="1">
            <a:spLocks/>
          </p:cNvSpPr>
          <p:nvPr/>
        </p:nvSpPr>
        <p:spPr>
          <a:xfrm>
            <a:off x="838200" y="990600"/>
            <a:ext cx="5337175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Discourages retention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>
            <a:off x="838200" y="1630362"/>
            <a:ext cx="7772400" cy="393223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Infrequent support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Confusion with policies &amp; procedures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Difficult teaching environment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Physical separation (portables)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classroom management support (mentor and leader)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parent communication support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Ambiguous or unstructured curricula (scope/sequence/pace)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we have learned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Mathematics Educator Appreciation Day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689911"/>
              </p:ext>
            </p:extLst>
          </p:nvPr>
        </p:nvGraphicFramePr>
        <p:xfrm>
          <a:off x="2895600" y="1447801"/>
          <a:ext cx="2895600" cy="2486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932"/>
                <a:gridCol w="1599668"/>
              </a:tblGrid>
              <a:tr h="6095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YEAR</a:t>
                      </a:r>
                      <a:endParaRPr 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rgbClr val="002060"/>
                          </a:solidFill>
                          <a:effectLst/>
                        </a:rPr>
                        <a:t>Attendance</a:t>
                      </a:r>
                      <a:endParaRPr lang="en-US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rgbClr val="002060"/>
                          </a:solidFill>
                          <a:effectLst/>
                        </a:rPr>
                        <a:t>2012</a:t>
                      </a:r>
                      <a:endParaRPr lang="en-US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426 grants</a:t>
                      </a:r>
                    </a:p>
                  </a:txBody>
                  <a:tcPr marL="9525" marR="9525" marT="9525" marB="0" anchor="b"/>
                </a:tc>
              </a:tr>
              <a:tr h="324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rgbClr val="002060"/>
                          </a:solidFill>
                          <a:effectLst/>
                        </a:rPr>
                        <a:t>2013</a:t>
                      </a:r>
                      <a:endParaRPr lang="en-US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rgbClr val="002060"/>
                          </a:solidFill>
                          <a:effectLst/>
                        </a:rPr>
                        <a:t>388</a:t>
                      </a:r>
                      <a:endParaRPr lang="en-US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rgbClr val="002060"/>
                          </a:solidFill>
                          <a:effectLst/>
                        </a:rPr>
                        <a:t>2014</a:t>
                      </a:r>
                      <a:endParaRPr lang="en-US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387 rain!</a:t>
                      </a:r>
                    </a:p>
                  </a:txBody>
                  <a:tcPr marL="9525" marR="9525" marT="9525" marB="0" anchor="b"/>
                </a:tc>
              </a:tr>
              <a:tr h="32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rgbClr val="002060"/>
                          </a:solidFill>
                          <a:effectLst/>
                        </a:rPr>
                        <a:t>2015</a:t>
                      </a:r>
                      <a:endParaRPr lang="en-US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rgbClr val="002060"/>
                          </a:solidFill>
                          <a:effectLst/>
                        </a:rPr>
                        <a:t>570</a:t>
                      </a:r>
                      <a:endParaRPr lang="en-US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rgbClr val="002060"/>
                          </a:solidFill>
                          <a:effectLst/>
                        </a:rPr>
                        <a:t>2016</a:t>
                      </a:r>
                      <a:endParaRPr lang="en-US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603</a:t>
                      </a:r>
                      <a:endParaRPr 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5867400"/>
            <a:ext cx="9144000" cy="838200"/>
            <a:chOff x="0" y="5867400"/>
            <a:chExt cx="9144000" cy="838200"/>
          </a:xfrm>
        </p:grpSpPr>
        <p:sp>
          <p:nvSpPr>
            <p:cNvPr id="5" name="Rectangle 4"/>
            <p:cNvSpPr/>
            <p:nvPr/>
          </p:nvSpPr>
          <p:spPr>
            <a:xfrm>
              <a:off x="0" y="5867400"/>
              <a:ext cx="91440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C:\Users\mhosten\Desktop\flyers\LogoBan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5867400"/>
              <a:ext cx="4497387" cy="8328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FFFFFF"/>
      </a:lt1>
      <a:dk2>
        <a:srgbClr val="8DB3E2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397</Words>
  <Application>Microsoft Office PowerPoint</Application>
  <PresentationFormat>On-screen Show (4:3)</PresentationFormat>
  <Paragraphs>91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Center for recruitment and Retention of Mathematics Teachers</vt:lpstr>
      <vt:lpstr>Mission &amp; Vision</vt:lpstr>
      <vt:lpstr>Who we are</vt:lpstr>
      <vt:lpstr>What we do</vt:lpstr>
      <vt:lpstr>PowerPoint Presentation</vt:lpstr>
      <vt:lpstr>What we have learned (top 6)</vt:lpstr>
      <vt:lpstr>What we have learned</vt:lpstr>
      <vt:lpstr>PowerPoint Presentation</vt:lpstr>
      <vt:lpstr>Mathematics Educator Appreciation Day</vt:lpstr>
      <vt:lpstr>Where we are going…</vt:lpstr>
    </vt:vector>
  </TitlesOfParts>
  <Company>University of Arizona Math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 recruitment and Retention of Mathematics Teachers</dc:title>
  <dc:creator>mhosten</dc:creator>
  <cp:lastModifiedBy>math</cp:lastModifiedBy>
  <cp:revision>14</cp:revision>
  <dcterms:created xsi:type="dcterms:W3CDTF">2016-03-02T20:49:11Z</dcterms:created>
  <dcterms:modified xsi:type="dcterms:W3CDTF">2016-03-03T21:09:22Z</dcterms:modified>
</cp:coreProperties>
</file>