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60" r:id="rId12"/>
    <p:sldId id="261" r:id="rId13"/>
    <p:sldId id="262" r:id="rId14"/>
    <p:sldId id="263" r:id="rId15"/>
    <p:sldId id="277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2B1F12-91E3-8840-9F77-EF4FEEAF2B70}" type="doc">
      <dgm:prSet loTypeId="urn:microsoft.com/office/officeart/2005/8/layout/cycle7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5EEF94-3EC3-744C-91D8-CB250021C83A}">
      <dgm:prSet phldrT="[Text]"/>
      <dgm:spPr/>
      <dgm:t>
        <a:bodyPr/>
        <a:lstStyle/>
        <a:p>
          <a:pPr algn="ctr"/>
          <a:r>
            <a:rPr lang="en-US" dirty="0"/>
            <a:t>Planning</a:t>
          </a:r>
        </a:p>
      </dgm:t>
    </dgm:pt>
    <dgm:pt modelId="{3F9E5E78-4237-3742-AFDF-AFC405B22C03}" type="parTrans" cxnId="{68FE8577-9FE8-5F4B-8BDF-97310419E18F}">
      <dgm:prSet/>
      <dgm:spPr/>
      <dgm:t>
        <a:bodyPr/>
        <a:lstStyle/>
        <a:p>
          <a:pPr algn="ctr"/>
          <a:endParaRPr lang="en-US"/>
        </a:p>
      </dgm:t>
    </dgm:pt>
    <dgm:pt modelId="{3F8B687B-900F-8B4B-B9C3-DCCFBC0CB71A}" type="sibTrans" cxnId="{68FE8577-9FE8-5F4B-8BDF-97310419E18F}">
      <dgm:prSet/>
      <dgm:spPr/>
      <dgm:t>
        <a:bodyPr/>
        <a:lstStyle/>
        <a:p>
          <a:pPr algn="ctr"/>
          <a:endParaRPr lang="en-US"/>
        </a:p>
      </dgm:t>
    </dgm:pt>
    <dgm:pt modelId="{299FCCF1-A1A5-5746-8ABD-1CEF160D132B}">
      <dgm:prSet phldrT="[Text]"/>
      <dgm:spPr/>
      <dgm:t>
        <a:bodyPr/>
        <a:lstStyle/>
        <a:p>
          <a:pPr algn="ctr"/>
          <a:r>
            <a:rPr lang="en-US" dirty="0" smtClean="0"/>
            <a:t>Assessment</a:t>
          </a:r>
          <a:endParaRPr lang="en-US" dirty="0"/>
        </a:p>
      </dgm:t>
    </dgm:pt>
    <dgm:pt modelId="{57CFC9A4-31CD-7A41-A07F-94C6DE113FD7}" type="parTrans" cxnId="{F098FA59-C44B-1D43-8D60-8E13AD5D3A79}">
      <dgm:prSet/>
      <dgm:spPr/>
      <dgm:t>
        <a:bodyPr/>
        <a:lstStyle/>
        <a:p>
          <a:pPr algn="ctr"/>
          <a:endParaRPr lang="en-US"/>
        </a:p>
      </dgm:t>
    </dgm:pt>
    <dgm:pt modelId="{DE3F25DF-0440-894E-BC55-5719D0CDA657}" type="sibTrans" cxnId="{F098FA59-C44B-1D43-8D60-8E13AD5D3A79}">
      <dgm:prSet/>
      <dgm:spPr/>
      <dgm:t>
        <a:bodyPr/>
        <a:lstStyle/>
        <a:p>
          <a:pPr algn="ctr"/>
          <a:endParaRPr lang="en-US"/>
        </a:p>
      </dgm:t>
    </dgm:pt>
    <dgm:pt modelId="{A2186FAA-3963-984B-9C89-B22D9A0E2619}">
      <dgm:prSet phldrT="[Text]"/>
      <dgm:spPr/>
      <dgm:t>
        <a:bodyPr/>
        <a:lstStyle/>
        <a:p>
          <a:pPr algn="ctr"/>
          <a:r>
            <a:rPr lang="en-US" dirty="0"/>
            <a:t>Instruction</a:t>
          </a:r>
        </a:p>
      </dgm:t>
    </dgm:pt>
    <dgm:pt modelId="{43DE50DA-B862-674D-A2E3-E2F8DDDC0DE2}" type="parTrans" cxnId="{1DE4087B-E3D7-044F-A6DF-026DFC5A78D7}">
      <dgm:prSet/>
      <dgm:spPr/>
      <dgm:t>
        <a:bodyPr/>
        <a:lstStyle/>
        <a:p>
          <a:pPr algn="ctr"/>
          <a:endParaRPr lang="en-US"/>
        </a:p>
      </dgm:t>
    </dgm:pt>
    <dgm:pt modelId="{D199BFFE-F534-C448-A877-E455C63245F8}" type="sibTrans" cxnId="{1DE4087B-E3D7-044F-A6DF-026DFC5A78D7}">
      <dgm:prSet/>
      <dgm:spPr/>
      <dgm:t>
        <a:bodyPr/>
        <a:lstStyle/>
        <a:p>
          <a:pPr algn="ctr"/>
          <a:endParaRPr lang="en-US"/>
        </a:p>
      </dgm:t>
    </dgm:pt>
    <dgm:pt modelId="{1AF8CB98-8FFE-E040-8D09-00F221F5EF07}" type="pres">
      <dgm:prSet presAssocID="{C52B1F12-91E3-8840-9F77-EF4FEEAF2B7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406092-13D4-CA4C-8ACC-BA417D5FD8A8}" type="pres">
      <dgm:prSet presAssocID="{F65EEF94-3EC3-744C-91D8-CB250021C83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B53AA1-4EEB-4B4C-B7BE-56B9E078A638}" type="pres">
      <dgm:prSet presAssocID="{3F8B687B-900F-8B4B-B9C3-DCCFBC0CB71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E0CEE2B6-F5EE-924A-8A34-0FF69DEA93AD}" type="pres">
      <dgm:prSet presAssocID="{3F8B687B-900F-8B4B-B9C3-DCCFBC0CB71A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AA4F893-DCFD-A445-A46B-DCE018B0ED9C}" type="pres">
      <dgm:prSet presAssocID="{299FCCF1-A1A5-5746-8ABD-1CEF160D132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850C7D-2E0C-5143-98CD-B925808E0D30}" type="pres">
      <dgm:prSet presAssocID="{DE3F25DF-0440-894E-BC55-5719D0CDA657}" presName="sibTrans" presStyleLbl="sibTrans2D1" presStyleIdx="1" presStyleCnt="3"/>
      <dgm:spPr/>
      <dgm:t>
        <a:bodyPr/>
        <a:lstStyle/>
        <a:p>
          <a:endParaRPr lang="en-US"/>
        </a:p>
      </dgm:t>
    </dgm:pt>
    <dgm:pt modelId="{59E515C8-CD73-B541-A006-D7886E3A2300}" type="pres">
      <dgm:prSet presAssocID="{DE3F25DF-0440-894E-BC55-5719D0CDA657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6771CEEA-EF40-D14D-BB9A-5A0DF87CE88D}" type="pres">
      <dgm:prSet presAssocID="{A2186FAA-3963-984B-9C89-B22D9A0E261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884F8B-3544-9C48-8927-1EE01BD5A052}" type="pres">
      <dgm:prSet presAssocID="{D199BFFE-F534-C448-A877-E455C63245F8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F03ED35-6F3E-6443-9ED4-143BE626C4B0}" type="pres">
      <dgm:prSet presAssocID="{D199BFFE-F534-C448-A877-E455C63245F8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6ECC6508-8320-4746-A56C-46269E64296C}" type="presOf" srcId="{299FCCF1-A1A5-5746-8ABD-1CEF160D132B}" destId="{7AA4F893-DCFD-A445-A46B-DCE018B0ED9C}" srcOrd="0" destOrd="0" presId="urn:microsoft.com/office/officeart/2005/8/layout/cycle7"/>
    <dgm:cxn modelId="{1FBB4E02-7EB7-4663-9724-380200973890}" type="presOf" srcId="{DE3F25DF-0440-894E-BC55-5719D0CDA657}" destId="{59E515C8-CD73-B541-A006-D7886E3A2300}" srcOrd="1" destOrd="0" presId="urn:microsoft.com/office/officeart/2005/8/layout/cycle7"/>
    <dgm:cxn modelId="{553E72ED-C47E-4CA5-9449-A849F0B3D3BE}" type="presOf" srcId="{C52B1F12-91E3-8840-9F77-EF4FEEAF2B70}" destId="{1AF8CB98-8FFE-E040-8D09-00F221F5EF07}" srcOrd="0" destOrd="0" presId="urn:microsoft.com/office/officeart/2005/8/layout/cycle7"/>
    <dgm:cxn modelId="{1DE4087B-E3D7-044F-A6DF-026DFC5A78D7}" srcId="{C52B1F12-91E3-8840-9F77-EF4FEEAF2B70}" destId="{A2186FAA-3963-984B-9C89-B22D9A0E2619}" srcOrd="2" destOrd="0" parTransId="{43DE50DA-B862-674D-A2E3-E2F8DDDC0DE2}" sibTransId="{D199BFFE-F534-C448-A877-E455C63245F8}"/>
    <dgm:cxn modelId="{980928F4-BA91-49F6-8D14-087113A68A62}" type="presOf" srcId="{3F8B687B-900F-8B4B-B9C3-DCCFBC0CB71A}" destId="{09B53AA1-4EEB-4B4C-B7BE-56B9E078A638}" srcOrd="0" destOrd="0" presId="urn:microsoft.com/office/officeart/2005/8/layout/cycle7"/>
    <dgm:cxn modelId="{EE42920D-B224-4C4E-98F2-0C70B94D5C6E}" type="presOf" srcId="{D199BFFE-F534-C448-A877-E455C63245F8}" destId="{DF03ED35-6F3E-6443-9ED4-143BE626C4B0}" srcOrd="1" destOrd="0" presId="urn:microsoft.com/office/officeart/2005/8/layout/cycle7"/>
    <dgm:cxn modelId="{EA51CEAB-52C4-4D33-8939-F2FB9D96D006}" type="presOf" srcId="{F65EEF94-3EC3-744C-91D8-CB250021C83A}" destId="{DC406092-13D4-CA4C-8ACC-BA417D5FD8A8}" srcOrd="0" destOrd="0" presId="urn:microsoft.com/office/officeart/2005/8/layout/cycle7"/>
    <dgm:cxn modelId="{38B81C01-531B-4F05-A07E-0B172C29EABA}" type="presOf" srcId="{D199BFFE-F534-C448-A877-E455C63245F8}" destId="{86884F8B-3544-9C48-8927-1EE01BD5A052}" srcOrd="0" destOrd="0" presId="urn:microsoft.com/office/officeart/2005/8/layout/cycle7"/>
    <dgm:cxn modelId="{C27F961F-ABA6-4E6E-9ED0-447B6136B19F}" type="presOf" srcId="{A2186FAA-3963-984B-9C89-B22D9A0E2619}" destId="{6771CEEA-EF40-D14D-BB9A-5A0DF87CE88D}" srcOrd="0" destOrd="0" presId="urn:microsoft.com/office/officeart/2005/8/layout/cycle7"/>
    <dgm:cxn modelId="{68FE8577-9FE8-5F4B-8BDF-97310419E18F}" srcId="{C52B1F12-91E3-8840-9F77-EF4FEEAF2B70}" destId="{F65EEF94-3EC3-744C-91D8-CB250021C83A}" srcOrd="0" destOrd="0" parTransId="{3F9E5E78-4237-3742-AFDF-AFC405B22C03}" sibTransId="{3F8B687B-900F-8B4B-B9C3-DCCFBC0CB71A}"/>
    <dgm:cxn modelId="{737DC54F-C54E-4443-976E-DEB677E094CB}" type="presOf" srcId="{3F8B687B-900F-8B4B-B9C3-DCCFBC0CB71A}" destId="{E0CEE2B6-F5EE-924A-8A34-0FF69DEA93AD}" srcOrd="1" destOrd="0" presId="urn:microsoft.com/office/officeart/2005/8/layout/cycle7"/>
    <dgm:cxn modelId="{F098FA59-C44B-1D43-8D60-8E13AD5D3A79}" srcId="{C52B1F12-91E3-8840-9F77-EF4FEEAF2B70}" destId="{299FCCF1-A1A5-5746-8ABD-1CEF160D132B}" srcOrd="1" destOrd="0" parTransId="{57CFC9A4-31CD-7A41-A07F-94C6DE113FD7}" sibTransId="{DE3F25DF-0440-894E-BC55-5719D0CDA657}"/>
    <dgm:cxn modelId="{F2EEB285-898F-4A21-9160-84F0D953A870}" type="presOf" srcId="{DE3F25DF-0440-894E-BC55-5719D0CDA657}" destId="{E3850C7D-2E0C-5143-98CD-B925808E0D30}" srcOrd="0" destOrd="0" presId="urn:microsoft.com/office/officeart/2005/8/layout/cycle7"/>
    <dgm:cxn modelId="{578CA18E-CA11-46BB-A54B-28586343FB56}" type="presParOf" srcId="{1AF8CB98-8FFE-E040-8D09-00F221F5EF07}" destId="{DC406092-13D4-CA4C-8ACC-BA417D5FD8A8}" srcOrd="0" destOrd="0" presId="urn:microsoft.com/office/officeart/2005/8/layout/cycle7"/>
    <dgm:cxn modelId="{9E6FB89A-4556-42B2-AACA-E8472D1EA783}" type="presParOf" srcId="{1AF8CB98-8FFE-E040-8D09-00F221F5EF07}" destId="{09B53AA1-4EEB-4B4C-B7BE-56B9E078A638}" srcOrd="1" destOrd="0" presId="urn:microsoft.com/office/officeart/2005/8/layout/cycle7"/>
    <dgm:cxn modelId="{DF5C038C-C8C2-4FD6-BFCD-1567ECCE6278}" type="presParOf" srcId="{09B53AA1-4EEB-4B4C-B7BE-56B9E078A638}" destId="{E0CEE2B6-F5EE-924A-8A34-0FF69DEA93AD}" srcOrd="0" destOrd="0" presId="urn:microsoft.com/office/officeart/2005/8/layout/cycle7"/>
    <dgm:cxn modelId="{0CBCD351-D87B-49E8-9A57-A47F4F32B16A}" type="presParOf" srcId="{1AF8CB98-8FFE-E040-8D09-00F221F5EF07}" destId="{7AA4F893-DCFD-A445-A46B-DCE018B0ED9C}" srcOrd="2" destOrd="0" presId="urn:microsoft.com/office/officeart/2005/8/layout/cycle7"/>
    <dgm:cxn modelId="{7ED9FE4A-8D6F-40A1-9608-5294058687C9}" type="presParOf" srcId="{1AF8CB98-8FFE-E040-8D09-00F221F5EF07}" destId="{E3850C7D-2E0C-5143-98CD-B925808E0D30}" srcOrd="3" destOrd="0" presId="urn:microsoft.com/office/officeart/2005/8/layout/cycle7"/>
    <dgm:cxn modelId="{5276C971-59E0-420B-8C7A-75ABAB2F10A3}" type="presParOf" srcId="{E3850C7D-2E0C-5143-98CD-B925808E0D30}" destId="{59E515C8-CD73-B541-A006-D7886E3A2300}" srcOrd="0" destOrd="0" presId="urn:microsoft.com/office/officeart/2005/8/layout/cycle7"/>
    <dgm:cxn modelId="{741BA98A-2BC6-476F-B631-CBC023B453DD}" type="presParOf" srcId="{1AF8CB98-8FFE-E040-8D09-00F221F5EF07}" destId="{6771CEEA-EF40-D14D-BB9A-5A0DF87CE88D}" srcOrd="4" destOrd="0" presId="urn:microsoft.com/office/officeart/2005/8/layout/cycle7"/>
    <dgm:cxn modelId="{509F59E1-50E2-40AE-8501-6C84C349C288}" type="presParOf" srcId="{1AF8CB98-8FFE-E040-8D09-00F221F5EF07}" destId="{86884F8B-3544-9C48-8927-1EE01BD5A052}" srcOrd="5" destOrd="0" presId="urn:microsoft.com/office/officeart/2005/8/layout/cycle7"/>
    <dgm:cxn modelId="{92BDC268-6427-4948-9945-20783D335517}" type="presParOf" srcId="{86884F8B-3544-9C48-8927-1EE01BD5A052}" destId="{DF03ED35-6F3E-6443-9ED4-143BE626C4B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06092-13D4-CA4C-8ACC-BA417D5FD8A8}">
      <dsp:nvSpPr>
        <dsp:cNvPr id="0" name=""/>
        <dsp:cNvSpPr/>
      </dsp:nvSpPr>
      <dsp:spPr>
        <a:xfrm>
          <a:off x="2853035" y="72"/>
          <a:ext cx="2523529" cy="12617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Planning</a:t>
          </a:r>
        </a:p>
      </dsp:txBody>
      <dsp:txXfrm>
        <a:off x="2889991" y="37028"/>
        <a:ext cx="2449617" cy="1187852"/>
      </dsp:txXfrm>
    </dsp:sp>
    <dsp:sp modelId="{09B53AA1-4EEB-4B4C-B7BE-56B9E078A638}">
      <dsp:nvSpPr>
        <dsp:cNvPr id="0" name=""/>
        <dsp:cNvSpPr/>
      </dsp:nvSpPr>
      <dsp:spPr>
        <a:xfrm rot="3600000">
          <a:off x="4498094" y="2217591"/>
          <a:ext cx="1320469" cy="44161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630579" y="2305914"/>
        <a:ext cx="1055499" cy="264971"/>
      </dsp:txXfrm>
    </dsp:sp>
    <dsp:sp modelId="{7AA4F893-DCFD-A445-A46B-DCE018B0ED9C}">
      <dsp:nvSpPr>
        <dsp:cNvPr id="0" name=""/>
        <dsp:cNvSpPr/>
      </dsp:nvSpPr>
      <dsp:spPr>
        <a:xfrm>
          <a:off x="4940093" y="3614962"/>
          <a:ext cx="2523529" cy="12617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Assessment</a:t>
          </a:r>
          <a:endParaRPr lang="en-US" sz="3100" kern="1200" dirty="0"/>
        </a:p>
      </dsp:txBody>
      <dsp:txXfrm>
        <a:off x="4977049" y="3651918"/>
        <a:ext cx="2449617" cy="1187852"/>
      </dsp:txXfrm>
    </dsp:sp>
    <dsp:sp modelId="{E3850C7D-2E0C-5143-98CD-B925808E0D30}">
      <dsp:nvSpPr>
        <dsp:cNvPr id="0" name=""/>
        <dsp:cNvSpPr/>
      </dsp:nvSpPr>
      <dsp:spPr>
        <a:xfrm rot="10800000">
          <a:off x="3454565" y="4025036"/>
          <a:ext cx="1320469" cy="44161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587050" y="4113359"/>
        <a:ext cx="1055499" cy="264971"/>
      </dsp:txXfrm>
    </dsp:sp>
    <dsp:sp modelId="{6771CEEA-EF40-D14D-BB9A-5A0DF87CE88D}">
      <dsp:nvSpPr>
        <dsp:cNvPr id="0" name=""/>
        <dsp:cNvSpPr/>
      </dsp:nvSpPr>
      <dsp:spPr>
        <a:xfrm>
          <a:off x="765977" y="3614962"/>
          <a:ext cx="2523529" cy="12617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Instruction</a:t>
          </a:r>
        </a:p>
      </dsp:txBody>
      <dsp:txXfrm>
        <a:off x="802933" y="3651918"/>
        <a:ext cx="2449617" cy="1187852"/>
      </dsp:txXfrm>
    </dsp:sp>
    <dsp:sp modelId="{86884F8B-3544-9C48-8927-1EE01BD5A052}">
      <dsp:nvSpPr>
        <dsp:cNvPr id="0" name=""/>
        <dsp:cNvSpPr/>
      </dsp:nvSpPr>
      <dsp:spPr>
        <a:xfrm rot="18000000">
          <a:off x="2411036" y="2217591"/>
          <a:ext cx="1320469" cy="44161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543521" y="2305914"/>
        <a:ext cx="1055499" cy="264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6B19-F107-4E81-968B-24A691D59460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F4FC-4964-4965-A2F3-545DD2C4E9A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6B19-F107-4E81-968B-24A691D59460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F4FC-4964-4965-A2F3-545DD2C4E9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6B19-F107-4E81-968B-24A691D59460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F4FC-4964-4965-A2F3-545DD2C4E9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6B19-F107-4E81-968B-24A691D59460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F4FC-4964-4965-A2F3-545DD2C4E9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6B19-F107-4E81-968B-24A691D59460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F4FC-4964-4965-A2F3-545DD2C4E9A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6B19-F107-4E81-968B-24A691D59460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F4FC-4964-4965-A2F3-545DD2C4E9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6B19-F107-4E81-968B-24A691D59460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F4FC-4964-4965-A2F3-545DD2C4E9A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6B19-F107-4E81-968B-24A691D59460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F4FC-4964-4965-A2F3-545DD2C4E9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6B19-F107-4E81-968B-24A691D59460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F4FC-4964-4965-A2F3-545DD2C4E9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6B19-F107-4E81-968B-24A691D59460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F4FC-4964-4965-A2F3-545DD2C4E9A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6B19-F107-4E81-968B-24A691D59460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F4FC-4964-4965-A2F3-545DD2C4E9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A006B19-F107-4E81-968B-24A691D59460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EF6F4FC-4964-4965-A2F3-545DD2C4E9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Assessment &amp; Grading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best and worst of teaching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238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876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analytic rubrics</a:t>
            </a:r>
          </a:p>
          <a:p>
            <a:pPr lvl="1"/>
            <a:r>
              <a:rPr lang="en-US" dirty="0"/>
              <a:t>like the ratings scale, but each point value has a specific description</a:t>
            </a:r>
          </a:p>
          <a:p>
            <a:pPr lvl="1"/>
            <a:r>
              <a:rPr lang="en-US" dirty="0"/>
              <a:t>e.g., “5 points=fully explained description that links to theory.  4 points= somewhat vague description.  3 points= missed a theory link...”</a:t>
            </a:r>
          </a:p>
          <a:p>
            <a:pPr lvl="0"/>
            <a:r>
              <a:rPr lang="en-US" dirty="0"/>
              <a:t>holistic rubrics</a:t>
            </a:r>
          </a:p>
          <a:p>
            <a:pPr lvl="1"/>
            <a:r>
              <a:rPr lang="en-US" dirty="0"/>
              <a:t>grade overall assignment with a single grade</a:t>
            </a:r>
          </a:p>
          <a:p>
            <a:pPr lvl="1"/>
            <a:r>
              <a:rPr lang="en-US" dirty="0"/>
              <a:t>still have descriptors for grade/point assignments</a:t>
            </a:r>
          </a:p>
          <a:p>
            <a:pPr lvl="1"/>
            <a:r>
              <a:rPr lang="en-US" dirty="0"/>
              <a:t>used when cannot be easily broken into tasks or allowing A LOT of freedom in responses</a:t>
            </a:r>
          </a:p>
          <a:p>
            <a:pPr lvl="1"/>
            <a:r>
              <a:rPr lang="en-US" dirty="0"/>
              <a:t>generally fastest scoring to use, but tough to justify and tends to be less reliable</a:t>
            </a:r>
          </a:p>
          <a:p>
            <a:pPr lvl="1"/>
            <a:r>
              <a:rPr lang="en-US" dirty="0"/>
              <a:t>e.g., “10 points= presentation was complete and accurate.  9 points= presentation well done, but could have used more evidence</a:t>
            </a:r>
          </a:p>
        </p:txBody>
      </p:sp>
    </p:spTree>
    <p:extLst>
      <p:ext uri="{BB962C8B-B14F-4D97-AF65-F5344CB8AC3E}">
        <p14:creationId xmlns:p14="http://schemas.microsoft.com/office/powerpoint/2010/main" val="3719564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checklist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/>
              <a:t>Checklist (all-or-none)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Assignment uses the designated chart		</a:t>
            </a:r>
            <a:r>
              <a:rPr lang="en-US" sz="2400" dirty="0" smtClean="0"/>
              <a:t>____ </a:t>
            </a:r>
            <a:r>
              <a:rPr lang="en-US" sz="2400" dirty="0"/>
              <a:t>(+2)</a:t>
            </a:r>
            <a:endParaRPr lang="en-US" sz="2400" dirty="0" smtClean="0">
              <a:effectLst/>
            </a:endParaRPr>
          </a:p>
          <a:p>
            <a:pPr marL="0" indent="0">
              <a:buNone/>
            </a:pPr>
            <a:r>
              <a:rPr lang="en-US" sz="2400" dirty="0"/>
              <a:t>At least 3 Bloom’s are </a:t>
            </a:r>
            <a:r>
              <a:rPr lang="en-US" sz="2400" dirty="0" smtClean="0"/>
              <a:t>analysis or higher</a:t>
            </a:r>
            <a:r>
              <a:rPr lang="en-US" sz="2400" dirty="0"/>
              <a:t>		</a:t>
            </a:r>
            <a:r>
              <a:rPr lang="en-US" sz="2400" dirty="0" smtClean="0"/>
              <a:t>____ </a:t>
            </a:r>
            <a:r>
              <a:rPr lang="en-US" sz="2400" dirty="0"/>
              <a:t>(+2)</a:t>
            </a:r>
            <a:endParaRPr lang="en-US" sz="2400" dirty="0" smtClean="0">
              <a:effectLst/>
            </a:endParaRPr>
          </a:p>
          <a:p>
            <a:pPr marL="0" indent="0">
              <a:buNone/>
            </a:pPr>
            <a:r>
              <a:rPr lang="en-US" sz="2400" dirty="0"/>
              <a:t>PA indicated				</a:t>
            </a:r>
            <a:r>
              <a:rPr lang="en-US" sz="2400" dirty="0" smtClean="0"/>
              <a:t>	</a:t>
            </a:r>
            <a:r>
              <a:rPr lang="en-US" sz="2400" dirty="0"/>
              <a:t>	</a:t>
            </a:r>
            <a:r>
              <a:rPr lang="en-US" sz="2400" dirty="0" smtClean="0"/>
              <a:t>____ </a:t>
            </a:r>
            <a:r>
              <a:rPr lang="en-US" sz="2400" dirty="0"/>
              <a:t>(+1)</a:t>
            </a:r>
            <a:endParaRPr lang="en-US" sz="2400" dirty="0" smtClean="0">
              <a:effectLst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4600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ratings scale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266423"/>
              </p:ext>
            </p:extLst>
          </p:nvPr>
        </p:nvGraphicFramePr>
        <p:xfrm>
          <a:off x="304800" y="1600200"/>
          <a:ext cx="8229600" cy="4486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points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PA/task choice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PA/task covers the instructional objectives and standards indicated.</a:t>
                      </a:r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Expert</a:t>
                      </a:r>
                      <a:endParaRPr lang="en-US" sz="18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Apprentice</a:t>
                      </a:r>
                      <a:endParaRPr lang="en-US" sz="18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Beginner</a:t>
                      </a:r>
                      <a:endParaRPr lang="en-US" sz="18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Novice</a:t>
                      </a:r>
                      <a:endParaRPr lang="en-US" sz="18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Not done</a:t>
                      </a:r>
                      <a:endParaRPr lang="en-US" sz="18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PA/task design allows students to demonstrate mastery of </a:t>
                      </a:r>
                      <a:r>
                        <a:rPr lang="en-US" sz="1600" dirty="0" smtClean="0">
                          <a:effectLst/>
                        </a:rPr>
                        <a:t>content.</a:t>
                      </a:r>
                      <a:r>
                        <a:rPr lang="en-US" sz="1600" dirty="0">
                          <a:effectLst/>
                        </a:rPr>
                        <a:t>	</a:t>
                      </a:r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Excellent</a:t>
                      </a:r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Good</a:t>
                      </a:r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Fair</a:t>
                      </a:r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Poor</a:t>
                      </a:r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Not done</a:t>
                      </a:r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033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 rubric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850848"/>
              </p:ext>
            </p:extLst>
          </p:nvPr>
        </p:nvGraphicFramePr>
        <p:xfrm>
          <a:off x="381000" y="1408811"/>
          <a:ext cx="8229600" cy="5608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446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Habit description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Behavior description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Description clear, behavior measureable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Description mildly vague or somewhat not measureable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Description very vague or  not measureable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Description very vague and  not measureable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Not described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Stimuli description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Clear description, precede behavior, how (dis)associate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Mildly vague description, or not all precede, or vague (dis)associate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Very vague or none precede or no (dis)associate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Cannot assess those identified as stimuli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 identified stimuli or misidentified as stimuli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Daily log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Behaviors each day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 days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 days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2-3 days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day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 behaviors described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Plan when fail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All changes described or no failures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Missing changes for at least 1 fail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 changes described for all failures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828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holistic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10 points = The report is well-organized, complete, and reported in a unique fashion.</a:t>
            </a:r>
          </a:p>
          <a:p>
            <a:pPr marL="0" indent="0">
              <a:buNone/>
            </a:pPr>
            <a:r>
              <a:rPr lang="en-US" dirty="0"/>
              <a:t>8 points = The report needs more detail or organization.</a:t>
            </a:r>
          </a:p>
          <a:p>
            <a:pPr marL="0" indent="0">
              <a:buNone/>
            </a:pPr>
            <a:r>
              <a:rPr lang="en-US" dirty="0"/>
              <a:t>6 points = Good content, but format was not unique</a:t>
            </a:r>
          </a:p>
          <a:p>
            <a:pPr marL="0" indent="0">
              <a:buNone/>
            </a:pPr>
            <a:r>
              <a:rPr lang="en-US" dirty="0"/>
              <a:t>4 points = Report needs major changes.</a:t>
            </a:r>
          </a:p>
          <a:p>
            <a:pPr marL="0" indent="0">
              <a:buNone/>
            </a:pPr>
            <a:r>
              <a:rPr lang="en-US" dirty="0"/>
              <a:t>2 points = Report is incomplete or poorly </a:t>
            </a:r>
            <a:r>
              <a:rPr lang="en-US" dirty="0" smtClean="0"/>
              <a:t>executed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340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058693"/>
              </p:ext>
            </p:extLst>
          </p:nvPr>
        </p:nvGraphicFramePr>
        <p:xfrm>
          <a:off x="914400" y="990600"/>
          <a:ext cx="6621779" cy="4359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5701"/>
                <a:gridCol w="591922"/>
                <a:gridCol w="556655"/>
                <a:gridCol w="439792"/>
                <a:gridCol w="541443"/>
                <a:gridCol w="550432"/>
                <a:gridCol w="439792"/>
                <a:gridCol w="597454"/>
                <a:gridCol w="504102"/>
                <a:gridCol w="453622"/>
                <a:gridCol w="522772"/>
                <a:gridCol w="578092"/>
              </a:tblGrid>
              <a:tr h="406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student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atten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part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ex1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hw1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pres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paper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final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excr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 pts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 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(5)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335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Brady, Marcia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48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79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66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89.6%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Bundy, Al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48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33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268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80.0%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Halpert,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Pam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233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69.9%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82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Jefferson,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George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49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38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71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90.1%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Simpson, Lisa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68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266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79.7%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Stark, Ned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87.2%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White,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Walter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47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39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79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89.6%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averages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7.7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13.4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25.9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35.1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21.7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34.4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78.3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61.9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(2.7)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281.1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84.0%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618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optimize self and environment</a:t>
            </a:r>
          </a:p>
          <a:p>
            <a:pPr lvl="1"/>
            <a:r>
              <a:rPr lang="en-US" dirty="0"/>
              <a:t>have time, not tired or cranky (tough when facing a stack!)</a:t>
            </a:r>
          </a:p>
          <a:p>
            <a:pPr lvl="1"/>
            <a:r>
              <a:rPr lang="en-US" dirty="0"/>
              <a:t>minimize distractions (friends, significant others, kids, Facebook)</a:t>
            </a:r>
          </a:p>
          <a:p>
            <a:pPr lvl="0"/>
            <a:r>
              <a:rPr lang="en-US" dirty="0"/>
              <a:t>more subjective tasks usually require more time and concentration</a:t>
            </a:r>
          </a:p>
          <a:p>
            <a:pPr lvl="0"/>
            <a:r>
              <a:rPr lang="en-US" dirty="0"/>
              <a:t>try to keep student identities unknown as you grade to avoid biases</a:t>
            </a:r>
          </a:p>
          <a:p>
            <a:pPr lvl="0"/>
            <a:r>
              <a:rPr lang="en-US" dirty="0"/>
              <a:t>if grading both, grade mechanics (grammar, spelling) first, then content</a:t>
            </a:r>
          </a:p>
          <a:p>
            <a:pPr lvl="0"/>
            <a:r>
              <a:rPr lang="en-US" dirty="0"/>
              <a:t>aim for two positive comments for each improvement comment- think of grading as a conversation between you and the student, not a punishment</a:t>
            </a:r>
          </a:p>
          <a:p>
            <a:pPr lvl="0"/>
            <a:r>
              <a:rPr lang="en-US" dirty="0"/>
              <a:t>read through a few assignments before grading to get a sense of content and quality</a:t>
            </a:r>
          </a:p>
          <a:p>
            <a:pPr lvl="0"/>
            <a:r>
              <a:rPr lang="en-US" dirty="0"/>
              <a:t>make comments on a separate page (or version if electronic) and go back occasionally to see if you are grading the same as you had initially</a:t>
            </a:r>
          </a:p>
          <a:p>
            <a:pPr lvl="0"/>
            <a:r>
              <a:rPr lang="en-US" dirty="0"/>
              <a:t>if others are also grading the assignment, have everyone grade a few to ensure consistency</a:t>
            </a:r>
          </a:p>
          <a:p>
            <a:pPr lvl="0"/>
            <a:r>
              <a:rPr lang="en-US" dirty="0"/>
              <a:t>for selected-response items, grade one page at a time to give yourself a sense of how well items are working</a:t>
            </a:r>
          </a:p>
          <a:p>
            <a:r>
              <a:rPr lang="en-US" dirty="0"/>
              <a:t>for multiple constructed-response items, grade one at a time for all students (e.g., </a:t>
            </a:r>
            <a:r>
              <a:rPr lang="en-US" dirty="0" smtClean="0"/>
              <a:t>grade everyone’s </a:t>
            </a:r>
            <a:r>
              <a:rPr lang="en-US" dirty="0"/>
              <a:t>item 27, then everyone’s 28…) for greater consistency</a:t>
            </a:r>
          </a:p>
        </p:txBody>
      </p:sp>
    </p:spTree>
    <p:extLst>
      <p:ext uri="{BB962C8B-B14F-4D97-AF65-F5344CB8AC3E}">
        <p14:creationId xmlns:p14="http://schemas.microsoft.com/office/powerpoint/2010/main" val="10055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organization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750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Instructional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for yourself and your students</a:t>
            </a:r>
          </a:p>
          <a:p>
            <a:pPr lvl="0"/>
            <a:r>
              <a:rPr lang="en-US" sz="3200" dirty="0"/>
              <a:t>help keep organization and focus</a:t>
            </a:r>
          </a:p>
          <a:p>
            <a:pPr lvl="0"/>
            <a:r>
              <a:rPr lang="en-US" sz="3200" dirty="0"/>
              <a:t>make sure they are observable, measureable and outcome-directed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289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informal</a:t>
            </a:r>
          </a:p>
          <a:p>
            <a:pPr lvl="1"/>
            <a:r>
              <a:rPr lang="en-US" sz="2400" dirty="0"/>
              <a:t>question-asking</a:t>
            </a:r>
          </a:p>
          <a:p>
            <a:pPr lvl="1"/>
            <a:r>
              <a:rPr lang="en-US" sz="2400" dirty="0"/>
              <a:t>observations</a:t>
            </a:r>
          </a:p>
          <a:p>
            <a:pPr lvl="0"/>
            <a:r>
              <a:rPr lang="en-US" sz="2800" dirty="0"/>
              <a:t>formal</a:t>
            </a:r>
          </a:p>
          <a:p>
            <a:pPr lvl="1"/>
            <a:r>
              <a:rPr lang="en-US" sz="2400" dirty="0"/>
              <a:t>types: homework, exams, attendance, quizzes, essays, performance assessments</a:t>
            </a:r>
          </a:p>
          <a:p>
            <a:pPr lvl="1"/>
            <a:r>
              <a:rPr lang="en-US" sz="2400" dirty="0"/>
              <a:t>remember that assessment is about distinguishing between those who know and those who do not.  Don’t confuse with those who are good test-takers, make it look good,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728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assessment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ALWAYS write then walk away.  Gives you fresh eyes</a:t>
            </a:r>
          </a:p>
          <a:p>
            <a:pPr lvl="0"/>
            <a:r>
              <a:rPr lang="en-US" dirty="0"/>
              <a:t>performance assessments: make as authentic as is feasible; focus on skill-attainment/demonstration; design (and share, if comfortable) good scoring; make sure you have the time for design, administration, and scoring; tend to lend themselves to higher-order skills</a:t>
            </a:r>
          </a:p>
          <a:p>
            <a:pPr lvl="0"/>
            <a:r>
              <a:rPr lang="en-US" dirty="0"/>
              <a:t>essay-type assessments: allow you to assess writing/communication skills in addition to knowledge; nice for allowing variations in responses, but trickier for scoring; tend to lend themselves to higher-order skills</a:t>
            </a:r>
          </a:p>
          <a:p>
            <a:r>
              <a:rPr lang="en-US" dirty="0"/>
              <a:t>traditional exam-type assessments: clarity!; format to maximize efficient and effective responding; look carefully for unintentional cues</a:t>
            </a:r>
          </a:p>
        </p:txBody>
      </p:sp>
    </p:spTree>
    <p:extLst>
      <p:ext uri="{BB962C8B-B14F-4D97-AF65-F5344CB8AC3E}">
        <p14:creationId xmlns:p14="http://schemas.microsoft.com/office/powerpoint/2010/main" val="427732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borderline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do they exist in your class?</a:t>
            </a:r>
          </a:p>
          <a:p>
            <a:pPr lvl="0"/>
            <a:r>
              <a:rPr lang="en-US" dirty="0"/>
              <a:t>if so, what is borderline? (.5%?  2%?  may or may not want to include cut-off in syllabus)</a:t>
            </a:r>
          </a:p>
          <a:p>
            <a:pPr lvl="0"/>
            <a:r>
              <a:rPr lang="en-US" dirty="0"/>
              <a:t>identify what you use to assign the higher grade</a:t>
            </a:r>
          </a:p>
          <a:p>
            <a:pPr lvl="1"/>
            <a:r>
              <a:rPr lang="en-US" dirty="0"/>
              <a:t>most assignments in the class are at that grade level</a:t>
            </a:r>
          </a:p>
          <a:p>
            <a:pPr lvl="1"/>
            <a:r>
              <a:rPr lang="en-US" dirty="0"/>
              <a:t>effort-based components (all assignments in on time, attendance, participation)</a:t>
            </a:r>
          </a:p>
          <a:p>
            <a:pPr lvl="1"/>
            <a:r>
              <a:rPr lang="en-US" dirty="0"/>
              <a:t>beware of being influenced by personality/negotiation factors or characteristics that you really can’t measure (effort, potential)- unfair!</a:t>
            </a:r>
          </a:p>
          <a:p>
            <a:pPr lvl="0"/>
            <a:r>
              <a:rPr lang="en-US" dirty="0"/>
              <a:t>apply borderline grade changes consistently </a:t>
            </a:r>
          </a:p>
          <a:p>
            <a:pPr lvl="0"/>
            <a:r>
              <a:rPr lang="en-US" dirty="0"/>
              <a:t>realize that borderline situations can increase and decrease student grades if done </a:t>
            </a:r>
            <a:r>
              <a:rPr lang="en-US" dirty="0" smtClean="0"/>
              <a:t>fairly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62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dirty="0"/>
              <a:t>check department and other instructors’ policies</a:t>
            </a:r>
          </a:p>
          <a:p>
            <a:pPr lvl="0"/>
            <a:r>
              <a:rPr lang="en-US" sz="3200" dirty="0"/>
              <a:t>make available to all students</a:t>
            </a:r>
          </a:p>
          <a:p>
            <a:pPr lvl="0"/>
            <a:r>
              <a:rPr lang="en-US" sz="3200" dirty="0"/>
              <a:t>consider how the extra credit affects final grade- usually do not want to raise all grades one letter</a:t>
            </a:r>
          </a:p>
          <a:p>
            <a:pPr lvl="0"/>
            <a:r>
              <a:rPr lang="en-US" sz="3200" dirty="0"/>
              <a:t>effort- or ability-based?</a:t>
            </a:r>
          </a:p>
          <a:p>
            <a:pPr lvl="0"/>
            <a:r>
              <a:rPr lang="en-US" sz="3200" dirty="0"/>
              <a:t>keep as a separate column in gradebook so you can separate ability from other factors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168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consider</a:t>
            </a:r>
          </a:p>
          <a:p>
            <a:pPr lvl="1"/>
            <a:r>
              <a:rPr lang="en-US" dirty="0"/>
              <a:t>effect of the zero on the final grade</a:t>
            </a:r>
          </a:p>
          <a:p>
            <a:pPr lvl="1"/>
            <a:r>
              <a:rPr lang="en-US" dirty="0"/>
              <a:t>reasons for the zero</a:t>
            </a:r>
          </a:p>
          <a:p>
            <a:pPr lvl="2"/>
            <a:r>
              <a:rPr lang="en-US" dirty="0"/>
              <a:t>poor quality versus non-submission</a:t>
            </a:r>
          </a:p>
          <a:p>
            <a:pPr lvl="2"/>
            <a:r>
              <a:rPr lang="en-US" dirty="0"/>
              <a:t>factors that led to the zero</a:t>
            </a:r>
          </a:p>
          <a:p>
            <a:pPr lvl="1"/>
            <a:r>
              <a:rPr lang="en-US" dirty="0"/>
              <a:t>policies on late work</a:t>
            </a:r>
          </a:p>
          <a:p>
            <a:pPr lvl="0"/>
            <a:r>
              <a:rPr lang="en-US" dirty="0"/>
              <a:t>alternatives</a:t>
            </a:r>
          </a:p>
          <a:p>
            <a:pPr lvl="1"/>
            <a:r>
              <a:rPr lang="en-US" dirty="0"/>
              <a:t>give partial credit (late penalty, half credit substitution)</a:t>
            </a:r>
          </a:p>
          <a:p>
            <a:pPr lvl="1"/>
            <a:r>
              <a:rPr lang="en-US" dirty="0"/>
              <a:t>calculate the final grade without that assignment</a:t>
            </a:r>
          </a:p>
          <a:p>
            <a:pPr lvl="1"/>
            <a:r>
              <a:rPr lang="en-US" dirty="0"/>
              <a:t>provide different assignment</a:t>
            </a:r>
          </a:p>
          <a:p>
            <a:pPr lvl="1"/>
            <a:r>
              <a:rPr lang="en-US" dirty="0"/>
              <a:t>allow all students to drop or replace a low </a:t>
            </a:r>
            <a:r>
              <a:rPr lang="en-US" dirty="0" smtClean="0"/>
              <a:t>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046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checklists</a:t>
            </a:r>
          </a:p>
          <a:p>
            <a:pPr lvl="1"/>
            <a:r>
              <a:rPr lang="en-US" dirty="0"/>
              <a:t>distinguishes “done” from “not done”</a:t>
            </a:r>
          </a:p>
          <a:p>
            <a:pPr lvl="1"/>
            <a:r>
              <a:rPr lang="en-US" dirty="0"/>
              <a:t>best when you have a specific list of tasks within the assignment</a:t>
            </a:r>
          </a:p>
          <a:p>
            <a:pPr lvl="1"/>
            <a:r>
              <a:rPr lang="en-US" dirty="0"/>
              <a:t>can be worth multiple points, but should be used for all-or-none credit</a:t>
            </a:r>
          </a:p>
          <a:p>
            <a:pPr lvl="1"/>
            <a:r>
              <a:rPr lang="en-US" dirty="0"/>
              <a:t>e.g., “Paper was double-spaced”  “Included example of concept”</a:t>
            </a:r>
          </a:p>
          <a:p>
            <a:pPr lvl="0"/>
            <a:r>
              <a:rPr lang="en-US" dirty="0"/>
              <a:t>rating scales</a:t>
            </a:r>
          </a:p>
          <a:p>
            <a:pPr lvl="1"/>
            <a:r>
              <a:rPr lang="en-US" dirty="0"/>
              <a:t>generally 3-5 categories </a:t>
            </a:r>
          </a:p>
          <a:p>
            <a:pPr lvl="2"/>
            <a:r>
              <a:rPr lang="en-US" dirty="0"/>
              <a:t>more than yes/no, but not so many categories to be fine distinctions</a:t>
            </a:r>
          </a:p>
          <a:p>
            <a:pPr lvl="2"/>
            <a:r>
              <a:rPr lang="en-US" dirty="0"/>
              <a:t>use parallel descriptors</a:t>
            </a:r>
          </a:p>
          <a:p>
            <a:pPr lvl="2"/>
            <a:r>
              <a:rPr lang="en-US" dirty="0"/>
              <a:t>avoid “average”</a:t>
            </a:r>
          </a:p>
          <a:p>
            <a:pPr lvl="2"/>
            <a:r>
              <a:rPr lang="en-US" dirty="0"/>
              <a:t>can assign point values to descriptors</a:t>
            </a:r>
          </a:p>
          <a:p>
            <a:pPr lvl="1"/>
            <a:r>
              <a:rPr lang="en-US" dirty="0"/>
              <a:t>like checklist, breaks the assignment into specific tasks, but includes quality markers</a:t>
            </a:r>
          </a:p>
          <a:p>
            <a:pPr lvl="1"/>
            <a:r>
              <a:rPr lang="en-US" dirty="0"/>
              <a:t>e.g., “Concept description was detailed.    Excellent-Good-Fair-Poor-Not Done</a:t>
            </a:r>
            <a:r>
              <a:rPr lang="en-US" dirty="0" smtClean="0"/>
              <a:t>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858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53</TotalTime>
  <Words>1212</Words>
  <Application>Microsoft Office PowerPoint</Application>
  <PresentationFormat>On-screen Show (4:3)</PresentationFormat>
  <Paragraphs>272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Assessment &amp; Grading</vt:lpstr>
      <vt:lpstr>the organization</vt:lpstr>
      <vt:lpstr>Instructional objectives</vt:lpstr>
      <vt:lpstr>types of assessment</vt:lpstr>
      <vt:lpstr>writing assessment tasks</vt:lpstr>
      <vt:lpstr>borderline grades</vt:lpstr>
      <vt:lpstr>extra credit</vt:lpstr>
      <vt:lpstr>zeroes</vt:lpstr>
      <vt:lpstr>types of scoring</vt:lpstr>
      <vt:lpstr>PowerPoint Presentation</vt:lpstr>
      <vt:lpstr>checklist example</vt:lpstr>
      <vt:lpstr>ratings scale example</vt:lpstr>
      <vt:lpstr>analytic rubric</vt:lpstr>
      <vt:lpstr>holistic rubric</vt:lpstr>
      <vt:lpstr>PowerPoint Presentation</vt:lpstr>
      <vt:lpstr>process of grading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Grading</dc:title>
  <dc:creator>Heidi</dc:creator>
  <cp:lastModifiedBy>Heidi</cp:lastModifiedBy>
  <cp:revision>8</cp:revision>
  <dcterms:created xsi:type="dcterms:W3CDTF">2013-08-19T16:42:25Z</dcterms:created>
  <dcterms:modified xsi:type="dcterms:W3CDTF">2015-08-11T17:36:54Z</dcterms:modified>
</cp:coreProperties>
</file>