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1" r:id="rId4"/>
    <p:sldId id="262" r:id="rId5"/>
    <p:sldId id="269" r:id="rId6"/>
    <p:sldId id="263" r:id="rId7"/>
    <p:sldId id="264" r:id="rId8"/>
    <p:sldId id="265" r:id="rId9"/>
    <p:sldId id="266" r:id="rId10"/>
    <p:sldId id="267" r:id="rId11"/>
    <p:sldId id="270" r:id="rId12"/>
    <p:sldId id="257" r:id="rId13"/>
    <p:sldId id="259" r:id="rId14"/>
    <p:sldId id="260"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1088" y="-5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38DDE7-F7F9-C542-9EC4-AFE002F78691}" type="datetimeFigureOut">
              <a:rPr lang="en-US" smtClean="0"/>
              <a:t>8/16/15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E318A-8ED0-914B-B7C7-1CBBD116FB86}" type="slidenum">
              <a:rPr lang="en-US" smtClean="0"/>
              <a:t>‹#›</a:t>
            </a:fld>
            <a:endParaRPr lang="en-US"/>
          </a:p>
        </p:txBody>
      </p:sp>
    </p:spTree>
    <p:extLst>
      <p:ext uri="{BB962C8B-B14F-4D97-AF65-F5344CB8AC3E}">
        <p14:creationId xmlns:p14="http://schemas.microsoft.com/office/powerpoint/2010/main" val="3866328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DDE7-F7F9-C542-9EC4-AFE002F78691}" type="datetimeFigureOut">
              <a:rPr lang="en-US" smtClean="0"/>
              <a:t>8/16/15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E318A-8ED0-914B-B7C7-1CBBD116FB86}" type="slidenum">
              <a:rPr lang="en-US" smtClean="0"/>
              <a:t>‹#›</a:t>
            </a:fld>
            <a:endParaRPr lang="en-US"/>
          </a:p>
        </p:txBody>
      </p:sp>
    </p:spTree>
    <p:extLst>
      <p:ext uri="{BB962C8B-B14F-4D97-AF65-F5344CB8AC3E}">
        <p14:creationId xmlns:p14="http://schemas.microsoft.com/office/powerpoint/2010/main" val="11891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DDE7-F7F9-C542-9EC4-AFE002F78691}" type="datetimeFigureOut">
              <a:rPr lang="en-US" smtClean="0"/>
              <a:t>8/16/15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E318A-8ED0-914B-B7C7-1CBBD116FB86}" type="slidenum">
              <a:rPr lang="en-US" smtClean="0"/>
              <a:t>‹#›</a:t>
            </a:fld>
            <a:endParaRPr lang="en-US"/>
          </a:p>
        </p:txBody>
      </p:sp>
    </p:spTree>
    <p:extLst>
      <p:ext uri="{BB962C8B-B14F-4D97-AF65-F5344CB8AC3E}">
        <p14:creationId xmlns:p14="http://schemas.microsoft.com/office/powerpoint/2010/main" val="359888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DDE7-F7F9-C542-9EC4-AFE002F78691}" type="datetimeFigureOut">
              <a:rPr lang="en-US" smtClean="0"/>
              <a:t>8/16/15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E318A-8ED0-914B-B7C7-1CBBD116FB86}" type="slidenum">
              <a:rPr lang="en-US" smtClean="0"/>
              <a:t>‹#›</a:t>
            </a:fld>
            <a:endParaRPr lang="en-US"/>
          </a:p>
        </p:txBody>
      </p:sp>
    </p:spTree>
    <p:extLst>
      <p:ext uri="{BB962C8B-B14F-4D97-AF65-F5344CB8AC3E}">
        <p14:creationId xmlns:p14="http://schemas.microsoft.com/office/powerpoint/2010/main" val="433199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38DDE7-F7F9-C542-9EC4-AFE002F78691}" type="datetimeFigureOut">
              <a:rPr lang="en-US" smtClean="0"/>
              <a:t>8/16/15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E318A-8ED0-914B-B7C7-1CBBD116FB86}" type="slidenum">
              <a:rPr lang="en-US" smtClean="0"/>
              <a:t>‹#›</a:t>
            </a:fld>
            <a:endParaRPr lang="en-US"/>
          </a:p>
        </p:txBody>
      </p:sp>
    </p:spTree>
    <p:extLst>
      <p:ext uri="{BB962C8B-B14F-4D97-AF65-F5344CB8AC3E}">
        <p14:creationId xmlns:p14="http://schemas.microsoft.com/office/powerpoint/2010/main" val="301359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38DDE7-F7F9-C542-9EC4-AFE002F78691}" type="datetimeFigureOut">
              <a:rPr lang="en-US" smtClean="0"/>
              <a:t>8/16/15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E318A-8ED0-914B-B7C7-1CBBD116FB86}" type="slidenum">
              <a:rPr lang="en-US" smtClean="0"/>
              <a:t>‹#›</a:t>
            </a:fld>
            <a:endParaRPr lang="en-US"/>
          </a:p>
        </p:txBody>
      </p:sp>
    </p:spTree>
    <p:extLst>
      <p:ext uri="{BB962C8B-B14F-4D97-AF65-F5344CB8AC3E}">
        <p14:creationId xmlns:p14="http://schemas.microsoft.com/office/powerpoint/2010/main" val="396071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8DDE7-F7F9-C542-9EC4-AFE002F78691}" type="datetimeFigureOut">
              <a:rPr lang="en-US" smtClean="0"/>
              <a:t>8/16/15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3E318A-8ED0-914B-B7C7-1CBBD116FB86}" type="slidenum">
              <a:rPr lang="en-US" smtClean="0"/>
              <a:t>‹#›</a:t>
            </a:fld>
            <a:endParaRPr lang="en-US"/>
          </a:p>
        </p:txBody>
      </p:sp>
    </p:spTree>
    <p:extLst>
      <p:ext uri="{BB962C8B-B14F-4D97-AF65-F5344CB8AC3E}">
        <p14:creationId xmlns:p14="http://schemas.microsoft.com/office/powerpoint/2010/main" val="119126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38DDE7-F7F9-C542-9EC4-AFE002F78691}" type="datetimeFigureOut">
              <a:rPr lang="en-US" smtClean="0"/>
              <a:t>8/16/15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3E318A-8ED0-914B-B7C7-1CBBD116FB86}" type="slidenum">
              <a:rPr lang="en-US" smtClean="0"/>
              <a:t>‹#›</a:t>
            </a:fld>
            <a:endParaRPr lang="en-US"/>
          </a:p>
        </p:txBody>
      </p:sp>
    </p:spTree>
    <p:extLst>
      <p:ext uri="{BB962C8B-B14F-4D97-AF65-F5344CB8AC3E}">
        <p14:creationId xmlns:p14="http://schemas.microsoft.com/office/powerpoint/2010/main" val="183280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8DDE7-F7F9-C542-9EC4-AFE002F78691}" type="datetimeFigureOut">
              <a:rPr lang="en-US" smtClean="0"/>
              <a:t>8/16/15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3E318A-8ED0-914B-B7C7-1CBBD116FB86}" type="slidenum">
              <a:rPr lang="en-US" smtClean="0"/>
              <a:t>‹#›</a:t>
            </a:fld>
            <a:endParaRPr lang="en-US"/>
          </a:p>
        </p:txBody>
      </p:sp>
    </p:spTree>
    <p:extLst>
      <p:ext uri="{BB962C8B-B14F-4D97-AF65-F5344CB8AC3E}">
        <p14:creationId xmlns:p14="http://schemas.microsoft.com/office/powerpoint/2010/main" val="4253669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8DDE7-F7F9-C542-9EC4-AFE002F78691}" type="datetimeFigureOut">
              <a:rPr lang="en-US" smtClean="0"/>
              <a:t>8/16/15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E318A-8ED0-914B-B7C7-1CBBD116FB86}" type="slidenum">
              <a:rPr lang="en-US" smtClean="0"/>
              <a:t>‹#›</a:t>
            </a:fld>
            <a:endParaRPr lang="en-US"/>
          </a:p>
        </p:txBody>
      </p:sp>
    </p:spTree>
    <p:extLst>
      <p:ext uri="{BB962C8B-B14F-4D97-AF65-F5344CB8AC3E}">
        <p14:creationId xmlns:p14="http://schemas.microsoft.com/office/powerpoint/2010/main" val="196103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8DDE7-F7F9-C542-9EC4-AFE002F78691}" type="datetimeFigureOut">
              <a:rPr lang="en-US" smtClean="0"/>
              <a:t>8/16/15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E318A-8ED0-914B-B7C7-1CBBD116FB86}" type="slidenum">
              <a:rPr lang="en-US" smtClean="0"/>
              <a:t>‹#›</a:t>
            </a:fld>
            <a:endParaRPr lang="en-US"/>
          </a:p>
        </p:txBody>
      </p:sp>
    </p:spTree>
    <p:extLst>
      <p:ext uri="{BB962C8B-B14F-4D97-AF65-F5344CB8AC3E}">
        <p14:creationId xmlns:p14="http://schemas.microsoft.com/office/powerpoint/2010/main" val="17715938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8DDE7-F7F9-C542-9EC4-AFE002F78691}" type="datetimeFigureOut">
              <a:rPr lang="en-US" smtClean="0"/>
              <a:t>8/16/15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E318A-8ED0-914B-B7C7-1CBBD116FB86}" type="slidenum">
              <a:rPr lang="en-US" smtClean="0"/>
              <a:t>‹#›</a:t>
            </a:fld>
            <a:endParaRPr lang="en-US"/>
          </a:p>
        </p:txBody>
      </p:sp>
    </p:spTree>
    <p:extLst>
      <p:ext uri="{BB962C8B-B14F-4D97-AF65-F5344CB8AC3E}">
        <p14:creationId xmlns:p14="http://schemas.microsoft.com/office/powerpoint/2010/main" val="4174037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dos-deanofstudents@email.arizona.edu" TargetMode="External"/><Relationship Id="rId4" Type="http://schemas.openxmlformats.org/officeDocument/2006/relationships/hyperlink" Target="mailto:equity@email.arizona.edu" TargetMode="External"/><Relationship Id="rId1" Type="http://schemas.openxmlformats.org/officeDocument/2006/relationships/slideLayout" Target="../slideLayouts/slideLayout2.xml"/><Relationship Id="rId2" Type="http://schemas.openxmlformats.org/officeDocument/2006/relationships/hyperlink" Target="http://policy.arizona.edu/human-resources/nondiscrimination-and-anti-harassment-policy"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e.arizona.edu/sites/default/files/position_statement_on_social_justice_11-14.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e.arizona.edu/academics/academic_affairs/course_dev" TargetMode="External"/><Relationship Id="rId3" Type="http://schemas.openxmlformats.org/officeDocument/2006/relationships/hyperlink" Target="http://deanofstudents.arizona.edu/policies-cod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eanofstudents.arizona.edu/policies-and-codes/code-academic-integrit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help.d2l.arizona.edu/content/instructor-home" TargetMode="External"/><Relationship Id="rId4" Type="http://schemas.openxmlformats.org/officeDocument/2006/relationships/hyperlink" Target="http://help.d2l.arizona.edu/student/plagiarism-originality-reports" TargetMode="External"/><Relationship Id="rId5" Type="http://schemas.openxmlformats.org/officeDocument/2006/relationships/hyperlink" Target="http://www.library.arizona.edu/help/tutorials/plagiarism/index.html" TargetMode="External"/><Relationship Id="rId1" Type="http://schemas.openxmlformats.org/officeDocument/2006/relationships/slideLayout" Target="../slideLayouts/slideLayout2.xml"/><Relationship Id="rId2" Type="http://schemas.openxmlformats.org/officeDocument/2006/relationships/hyperlink" Target="https://d2l.arizona.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olicy.arizona.edu/education-and-student-affairs/threatening-behavior-student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Double Checking Your Syllabus</a:t>
            </a:r>
            <a:endParaRPr lang="en-US" dirty="0"/>
          </a:p>
        </p:txBody>
      </p:sp>
      <p:sp>
        <p:nvSpPr>
          <p:cNvPr id="3" name="Subtitle 2"/>
          <p:cNvSpPr>
            <a:spLocks noGrp="1"/>
          </p:cNvSpPr>
          <p:nvPr>
            <p:ph type="subTitle" idx="1"/>
          </p:nvPr>
        </p:nvSpPr>
        <p:spPr/>
        <p:txBody>
          <a:bodyPr/>
          <a:lstStyle/>
          <a:p>
            <a:r>
              <a:rPr lang="en-US" dirty="0" smtClean="0"/>
              <a:t>Dr. Renée </a:t>
            </a:r>
            <a:r>
              <a:rPr lang="en-US" dirty="0" smtClean="0"/>
              <a:t>T. Clift</a:t>
            </a:r>
          </a:p>
          <a:p>
            <a:r>
              <a:rPr lang="en-US" dirty="0" smtClean="0"/>
              <a:t>August 17, 2015</a:t>
            </a:r>
            <a:endParaRPr lang="en-US" dirty="0"/>
          </a:p>
        </p:txBody>
      </p:sp>
    </p:spTree>
    <p:extLst>
      <p:ext uri="{BB962C8B-B14F-4D97-AF65-F5344CB8AC3E}">
        <p14:creationId xmlns:p14="http://schemas.microsoft.com/office/powerpoint/2010/main" val="37895833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 Warning</a:t>
            </a:r>
            <a:endParaRPr lang="en-US" dirty="0"/>
          </a:p>
        </p:txBody>
      </p:sp>
      <p:sp>
        <p:nvSpPr>
          <p:cNvPr id="3" name="Content Placeholder 2"/>
          <p:cNvSpPr>
            <a:spLocks noGrp="1"/>
          </p:cNvSpPr>
          <p:nvPr>
            <p:ph idx="1"/>
          </p:nvPr>
        </p:nvSpPr>
        <p:spPr/>
        <p:txBody>
          <a:bodyPr/>
          <a:lstStyle/>
          <a:p>
            <a:pPr marL="0" lvl="1" indent="0">
              <a:buNone/>
            </a:pPr>
            <a:endParaRPr lang="en-US" dirty="0" smtClean="0"/>
          </a:p>
          <a:p>
            <a:pPr marL="0" lvl="1" indent="0">
              <a:buNone/>
            </a:pPr>
            <a:endParaRPr lang="en-US" dirty="0"/>
          </a:p>
          <a:p>
            <a:pPr marL="0" lvl="1" indent="0">
              <a:buNone/>
            </a:pPr>
            <a:r>
              <a:rPr lang="en-US" dirty="0" smtClean="0"/>
              <a:t>Notification, if the instructor believes necessary, warning students that some course content may be deemed offensive by some students.</a:t>
            </a:r>
          </a:p>
          <a:p>
            <a:endParaRPr lang="en-US" dirty="0"/>
          </a:p>
        </p:txBody>
      </p:sp>
    </p:spTree>
    <p:extLst>
      <p:ext uri="{BB962C8B-B14F-4D97-AF65-F5344CB8AC3E}">
        <p14:creationId xmlns:p14="http://schemas.microsoft.com/office/powerpoint/2010/main" val="341428938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594" y="274637"/>
            <a:ext cx="8741744" cy="2240477"/>
          </a:xfrm>
        </p:spPr>
        <p:txBody>
          <a:bodyPr>
            <a:normAutofit fontScale="90000"/>
          </a:bodyPr>
          <a:lstStyle/>
          <a:p>
            <a:r>
              <a:rPr lang="en-US" sz="4000" b="1" dirty="0" smtClean="0"/>
              <a:t/>
            </a:r>
            <a:br>
              <a:rPr lang="en-US" sz="4000" b="1" dirty="0" smtClean="0"/>
            </a:br>
            <a:r>
              <a:rPr lang="en-US" sz="4000" b="1" dirty="0" smtClean="0"/>
              <a:t/>
            </a:r>
            <a:br>
              <a:rPr lang="en-US" sz="4000" b="1" dirty="0" smtClean="0"/>
            </a:br>
            <a:r>
              <a:rPr lang="en-US" sz="3600" b="1" dirty="0" smtClean="0"/>
              <a:t>Office of Institutional Equity: Reporting </a:t>
            </a:r>
            <a:r>
              <a:rPr lang="en-US" sz="3600" b="1" dirty="0"/>
              <a:t>Discrimination, Harassment, or Retaliation </a:t>
            </a:r>
            <a:r>
              <a:rPr lang="en-US" sz="3600" b="1" dirty="0" smtClean="0"/>
              <a:t/>
            </a:r>
            <a:br>
              <a:rPr lang="en-US" sz="3600" b="1" dirty="0" smtClean="0"/>
            </a:br>
            <a:r>
              <a:rPr lang="en-US" sz="3600" dirty="0">
                <a:hlinkClick r:id="rId2"/>
              </a:rPr>
              <a:t>http://policy.arizona.edu/human-resources/nondiscrimination-and-anti-harassment-policy</a:t>
            </a:r>
            <a:r>
              <a:rPr lang="en-US" sz="3600" dirty="0"/>
              <a:t/>
            </a:r>
            <a:br>
              <a:rPr lang="en-US" sz="3600" dirty="0"/>
            </a:br>
            <a:r>
              <a:rPr lang="en-US" sz="4000" b="1" dirty="0" smtClean="0"/>
              <a:t> </a:t>
            </a:r>
            <a:r>
              <a:rPr lang="en-US" dirty="0"/>
              <a:t/>
            </a:r>
            <a:br>
              <a:rPr lang="en-US" dirty="0"/>
            </a:br>
            <a:endParaRPr lang="en-US" dirty="0"/>
          </a:p>
        </p:txBody>
      </p:sp>
      <p:sp>
        <p:nvSpPr>
          <p:cNvPr id="3" name="Content Placeholder 2"/>
          <p:cNvSpPr>
            <a:spLocks noGrp="1"/>
          </p:cNvSpPr>
          <p:nvPr>
            <p:ph idx="1"/>
          </p:nvPr>
        </p:nvSpPr>
        <p:spPr>
          <a:xfrm>
            <a:off x="147956" y="2305520"/>
            <a:ext cx="8840382" cy="4179527"/>
          </a:xfrm>
        </p:spPr>
        <p:txBody>
          <a:bodyPr>
            <a:normAutofit fontScale="25000" lnSpcReduction="20000"/>
          </a:bodyPr>
          <a:lstStyle/>
          <a:p>
            <a:endParaRPr lang="en-US" dirty="0"/>
          </a:p>
          <a:p>
            <a:pPr marL="0" indent="0">
              <a:buNone/>
            </a:pPr>
            <a:r>
              <a:rPr lang="en-US" sz="8000" dirty="0" smtClean="0"/>
              <a:t>An </a:t>
            </a:r>
            <a:r>
              <a:rPr lang="en-US" sz="8000" dirty="0"/>
              <a:t>individual who believes that he or she has been subjected to discrimination, harassment, or retaliation in violation of this policy should report the matter immediately as set forth below to obtain information about resolving concerns, including complaint-filing options and procedures, and to enable the University to take prompt remedial action. </a:t>
            </a:r>
            <a:r>
              <a:rPr lang="en-US" sz="8000" b="1" dirty="0"/>
              <a:t>If the alleged policy violator is a University student, the individual who has been the subject of discrimination, harassment, or retaliation in violation of this policy should contact:</a:t>
            </a:r>
          </a:p>
          <a:p>
            <a:pPr marL="0" indent="0">
              <a:buNone/>
            </a:pPr>
            <a:r>
              <a:rPr lang="en-US" sz="8000" dirty="0"/>
              <a:t>Dean of Students</a:t>
            </a:r>
            <a:br>
              <a:rPr lang="en-US" sz="8000" dirty="0"/>
            </a:br>
            <a:r>
              <a:rPr lang="en-US" sz="8000" dirty="0"/>
              <a:t>Dean of Students </a:t>
            </a:r>
            <a:r>
              <a:rPr lang="en-US" sz="8000" dirty="0" smtClean="0"/>
              <a:t>Office</a:t>
            </a:r>
            <a:r>
              <a:rPr lang="en-US" sz="8000" dirty="0"/>
              <a:t/>
            </a:r>
            <a:br>
              <a:rPr lang="en-US" sz="8000" dirty="0"/>
            </a:br>
            <a:r>
              <a:rPr lang="en-US" sz="8000" dirty="0"/>
              <a:t>(520) 621-7057</a:t>
            </a:r>
            <a:br>
              <a:rPr lang="en-US" sz="8000" dirty="0"/>
            </a:br>
            <a:r>
              <a:rPr lang="en-US" sz="8000" dirty="0">
                <a:hlinkClick r:id="rId3"/>
              </a:rPr>
              <a:t>dos-deanofstudents@email.arizona.edu (link sends e-mail)</a:t>
            </a:r>
            <a:endParaRPr lang="en-US" sz="8000" dirty="0"/>
          </a:p>
          <a:p>
            <a:pPr marL="0" indent="0">
              <a:buNone/>
            </a:pPr>
            <a:endParaRPr lang="en-US" dirty="0" smtClean="0"/>
          </a:p>
          <a:p>
            <a:pPr marL="0" indent="0">
              <a:buNone/>
            </a:pPr>
            <a:r>
              <a:rPr lang="en-US" sz="8000" b="1" dirty="0" smtClean="0"/>
              <a:t>For </a:t>
            </a:r>
            <a:r>
              <a:rPr lang="en-US" sz="8000" b="1" dirty="0"/>
              <a:t>all other </a:t>
            </a:r>
            <a:r>
              <a:rPr lang="en-US" sz="8000" b="1" dirty="0" smtClean="0"/>
              <a:t>instances:</a:t>
            </a:r>
          </a:p>
          <a:p>
            <a:pPr marL="0" indent="0">
              <a:buNone/>
            </a:pPr>
            <a:r>
              <a:rPr lang="en-US" sz="8000" dirty="0" smtClean="0"/>
              <a:t>Assistant </a:t>
            </a:r>
            <a:r>
              <a:rPr lang="en-US" sz="8000" dirty="0"/>
              <a:t>Vice President for Equity Compliance</a:t>
            </a:r>
            <a:br>
              <a:rPr lang="en-US" sz="8000" dirty="0"/>
            </a:br>
            <a:r>
              <a:rPr lang="en-US" sz="8000" dirty="0"/>
              <a:t>Office of Institutional Equity</a:t>
            </a:r>
            <a:br>
              <a:rPr lang="en-US" sz="8000" dirty="0"/>
            </a:br>
            <a:r>
              <a:rPr lang="en-US" sz="8000" dirty="0" smtClean="0"/>
              <a:t> (</a:t>
            </a:r>
            <a:r>
              <a:rPr lang="en-US" sz="8000" dirty="0"/>
              <a:t>520) 621-9449</a:t>
            </a:r>
            <a:br>
              <a:rPr lang="en-US" sz="8000" dirty="0"/>
            </a:br>
            <a:r>
              <a:rPr lang="en-US" sz="8000" dirty="0">
                <a:hlinkClick r:id="rId4"/>
              </a:rPr>
              <a:t>equity@email.arizona.edu (link sends e-mail)</a:t>
            </a:r>
            <a:endParaRPr lang="en-US" sz="8000" dirty="0"/>
          </a:p>
          <a:p>
            <a:endParaRPr lang="en-US" dirty="0" smtClean="0"/>
          </a:p>
          <a:p>
            <a:endParaRPr lang="en-US" dirty="0"/>
          </a:p>
        </p:txBody>
      </p:sp>
    </p:spTree>
    <p:extLst>
      <p:ext uri="{BB962C8B-B14F-4D97-AF65-F5344CB8AC3E}">
        <p14:creationId xmlns:p14="http://schemas.microsoft.com/office/powerpoint/2010/main" val="19584868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Course/Field Expectations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Written expectations are always best</a:t>
            </a:r>
          </a:p>
          <a:p>
            <a:r>
              <a:rPr lang="en-US" dirty="0" smtClean="0"/>
              <a:t>Posting  in multiple places (handouts, syllabi, D2L) helps students remember</a:t>
            </a:r>
          </a:p>
          <a:p>
            <a:r>
              <a:rPr lang="en-US" dirty="0" smtClean="0"/>
              <a:t>Expectations must not contravene </a:t>
            </a:r>
            <a:r>
              <a:rPr lang="en-US" dirty="0"/>
              <a:t>U</a:t>
            </a:r>
            <a:r>
              <a:rPr lang="en-US" dirty="0" smtClean="0"/>
              <a:t>niversity policies</a:t>
            </a:r>
          </a:p>
          <a:p>
            <a:pPr lvl="1"/>
            <a:r>
              <a:rPr lang="en-US" dirty="0" smtClean="0"/>
              <a:t>Dress?</a:t>
            </a:r>
          </a:p>
          <a:p>
            <a:pPr lvl="1"/>
            <a:r>
              <a:rPr lang="en-US" dirty="0" smtClean="0"/>
              <a:t>Professional demeanor?</a:t>
            </a:r>
          </a:p>
          <a:p>
            <a:pPr lvl="1"/>
            <a:r>
              <a:rPr lang="en-US" dirty="0" smtClean="0"/>
              <a:t>Participation?</a:t>
            </a:r>
          </a:p>
          <a:p>
            <a:pPr lvl="1"/>
            <a:r>
              <a:rPr lang="en-US" dirty="0" smtClean="0"/>
              <a:t>Writing style?</a:t>
            </a:r>
          </a:p>
          <a:p>
            <a:pPr lvl="1"/>
            <a:r>
              <a:rPr lang="en-US" dirty="0" smtClean="0"/>
              <a:t>Other?</a:t>
            </a:r>
            <a:endParaRPr lang="en-US" dirty="0"/>
          </a:p>
        </p:txBody>
      </p:sp>
    </p:spTree>
    <p:extLst>
      <p:ext uri="{BB962C8B-B14F-4D97-AF65-F5344CB8AC3E}">
        <p14:creationId xmlns:p14="http://schemas.microsoft.com/office/powerpoint/2010/main" val="23765709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Policies – Department/Program (samples)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EDP statement concerning plagiarism</a:t>
            </a:r>
          </a:p>
          <a:p>
            <a:pPr marL="0" indent="0">
              <a:buNone/>
            </a:pPr>
            <a:endParaRPr lang="en-US" dirty="0" smtClean="0"/>
          </a:p>
          <a:p>
            <a:pPr marL="0" indent="0">
              <a:buNone/>
            </a:pPr>
            <a:r>
              <a:rPr lang="en-US" dirty="0" smtClean="0"/>
              <a:t>ECE, </a:t>
            </a:r>
            <a:r>
              <a:rPr lang="en-US" dirty="0" err="1" smtClean="0"/>
              <a:t>ElEd</a:t>
            </a:r>
            <a:r>
              <a:rPr lang="en-US" dirty="0" smtClean="0"/>
              <a:t> (and others) concerning standards, absences, etc.</a:t>
            </a:r>
          </a:p>
          <a:p>
            <a:pPr marL="0" indent="0">
              <a:buNone/>
            </a:pPr>
            <a:endParaRPr lang="en-US" dirty="0" smtClean="0"/>
          </a:p>
          <a:p>
            <a:pPr marL="0" indent="0">
              <a:buNone/>
            </a:pPr>
            <a:r>
              <a:rPr lang="en-US" dirty="0" smtClean="0"/>
              <a:t>TLS Position Statement on Social Justice</a:t>
            </a:r>
          </a:p>
          <a:p>
            <a:pPr marL="400050" lvl="1" indent="0">
              <a:buNone/>
            </a:pPr>
            <a:r>
              <a:rPr lang="en-US" dirty="0">
                <a:hlinkClick r:id="rId2"/>
              </a:rPr>
              <a:t>https://www.coe.arizona.edu/sites/default/files/position_statement_on_social_justice_11-14.</a:t>
            </a:r>
            <a:r>
              <a:rPr lang="en-US" dirty="0" smtClean="0">
                <a:hlinkClick r:id="rId2"/>
              </a:rPr>
              <a:t>pdf</a:t>
            </a:r>
            <a:endParaRPr lang="en-US" dirty="0" smtClean="0"/>
          </a:p>
          <a:p>
            <a:pPr marL="40005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7321566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Policies – Yours?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r>
              <a:rPr lang="en-US" dirty="0" smtClean="0"/>
              <a:t>Take a few moments to think about </a:t>
            </a:r>
            <a:r>
              <a:rPr lang="en-US" dirty="0" smtClean="0"/>
              <a:t>your expectations </a:t>
            </a:r>
            <a:r>
              <a:rPr lang="en-US" dirty="0" smtClean="0"/>
              <a:t>and then share your thoughts with a partner.</a:t>
            </a:r>
            <a:endParaRPr lang="en-US" dirty="0"/>
          </a:p>
        </p:txBody>
      </p:sp>
    </p:spTree>
    <p:extLst>
      <p:ext uri="{BB962C8B-B14F-4D97-AF65-F5344CB8AC3E}">
        <p14:creationId xmlns:p14="http://schemas.microsoft.com/office/powerpoint/2010/main" val="9714788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 You are not alone!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4800" dirty="0" smtClean="0"/>
              <a:t>D2L staff</a:t>
            </a:r>
          </a:p>
          <a:p>
            <a:pPr marL="0" indent="0">
              <a:buNone/>
            </a:pPr>
            <a:r>
              <a:rPr lang="en-US" sz="4800" dirty="0" smtClean="0"/>
              <a:t>Mike Griffith</a:t>
            </a:r>
          </a:p>
          <a:p>
            <a:pPr marL="0" indent="0">
              <a:buNone/>
            </a:pPr>
            <a:r>
              <a:rPr lang="en-US" sz="4800" dirty="0" smtClean="0"/>
              <a:t>Department Head</a:t>
            </a:r>
          </a:p>
          <a:p>
            <a:pPr marL="0" indent="0">
              <a:buNone/>
            </a:pPr>
            <a:r>
              <a:rPr lang="en-US" sz="4800" dirty="0" smtClean="0"/>
              <a:t>My Office</a:t>
            </a:r>
          </a:p>
          <a:p>
            <a:pPr marL="0" indent="0">
              <a:buNone/>
            </a:pPr>
            <a:r>
              <a:rPr lang="en-US" sz="4800" dirty="0" smtClean="0"/>
              <a:t>Dean of Students Office</a:t>
            </a:r>
          </a:p>
          <a:p>
            <a:pPr marL="0" indent="0">
              <a:buNone/>
            </a:pPr>
            <a:endParaRPr lang="en-US" sz="4800" dirty="0" smtClean="0"/>
          </a:p>
          <a:p>
            <a:pPr marL="0" indent="0" algn="ctr">
              <a:buNone/>
            </a:pPr>
            <a:r>
              <a:rPr lang="en-US" sz="4800" dirty="0" smtClean="0"/>
              <a:t>Thank You!!</a:t>
            </a:r>
            <a:endParaRPr lang="en-US" sz="4800" dirty="0"/>
          </a:p>
        </p:txBody>
      </p:sp>
    </p:spTree>
    <p:extLst>
      <p:ext uri="{BB962C8B-B14F-4D97-AF65-F5344CB8AC3E}">
        <p14:creationId xmlns:p14="http://schemas.microsoft.com/office/powerpoint/2010/main" val="21332589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796633"/>
          </a:xfrm>
        </p:spPr>
        <p:txBody>
          <a:bodyPr>
            <a:normAutofit fontScale="90000"/>
          </a:bodyPr>
          <a:lstStyle/>
          <a:p>
            <a:r>
              <a:rPr lang="en-US" dirty="0" smtClean="0"/>
              <a:t>Course Policies – University of Arizona</a:t>
            </a:r>
            <a:br>
              <a:rPr lang="en-US" dirty="0" smtClean="0"/>
            </a:br>
            <a:r>
              <a:rPr lang="en-US" sz="3100" dirty="0" smtClean="0">
                <a:hlinkClick r:id="rId2"/>
              </a:rPr>
              <a:t>https://www.coe.arizona.edu/academics/academic_affairs/</a:t>
            </a:r>
            <a:r>
              <a:rPr lang="en-US" sz="3100" dirty="0" smtClean="0">
                <a:hlinkClick r:id="rId2"/>
              </a:rPr>
              <a:t>course_dev</a:t>
            </a:r>
            <a:r>
              <a:rPr lang="en-US" sz="3100" dirty="0"/>
              <a:t/>
            </a:r>
            <a:br>
              <a:rPr lang="en-US" sz="3100" dirty="0"/>
            </a:br>
            <a:r>
              <a:rPr lang="en-US" sz="3100" dirty="0">
                <a:hlinkClick r:id="rId3"/>
              </a:rPr>
              <a:t>http://</a:t>
            </a:r>
            <a:r>
              <a:rPr lang="en-US" sz="3100" dirty="0" err="1">
                <a:hlinkClick r:id="rId3"/>
              </a:rPr>
              <a:t>deanofstudents.arizona.edu</a:t>
            </a:r>
            <a:r>
              <a:rPr lang="en-US" sz="3100" dirty="0">
                <a:hlinkClick r:id="rId3"/>
              </a:rPr>
              <a:t>/policies-</a:t>
            </a:r>
            <a:r>
              <a:rPr lang="en-US" sz="3100" dirty="0" smtClean="0">
                <a:hlinkClick r:id="rId3"/>
              </a:rPr>
              <a:t>codes</a:t>
            </a:r>
            <a:br>
              <a:rPr lang="en-US" sz="3100" dirty="0" smtClean="0">
                <a:hlinkClick r:id="rId3"/>
              </a:rPr>
            </a:br>
            <a:endParaRPr lang="en-US" sz="3100" dirty="0"/>
          </a:p>
        </p:txBody>
      </p:sp>
      <p:sp>
        <p:nvSpPr>
          <p:cNvPr id="3" name="Content Placeholder 2"/>
          <p:cNvSpPr>
            <a:spLocks noGrp="1"/>
          </p:cNvSpPr>
          <p:nvPr>
            <p:ph idx="1"/>
          </p:nvPr>
        </p:nvSpPr>
        <p:spPr>
          <a:xfrm>
            <a:off x="457200" y="2194560"/>
            <a:ext cx="8229600" cy="4228843"/>
          </a:xfrm>
        </p:spPr>
        <p:txBody>
          <a:bodyPr>
            <a:normAutofit/>
          </a:bodyPr>
          <a:lstStyle/>
          <a:p>
            <a:r>
              <a:rPr lang="en-US" i="1" dirty="0"/>
              <a:t> </a:t>
            </a:r>
            <a:r>
              <a:rPr lang="en-US" i="1" dirty="0" smtClean="0"/>
              <a:t>Absence</a:t>
            </a:r>
          </a:p>
          <a:p>
            <a:r>
              <a:rPr lang="en-US" i="1" dirty="0" smtClean="0"/>
              <a:t>Accommodations for disabilities</a:t>
            </a:r>
            <a:endParaRPr lang="en-US" dirty="0"/>
          </a:p>
          <a:p>
            <a:r>
              <a:rPr lang="en-US" i="1" dirty="0" smtClean="0"/>
              <a:t>Classroom behavior</a:t>
            </a:r>
            <a:endParaRPr lang="en-US" i="1" dirty="0"/>
          </a:p>
          <a:p>
            <a:r>
              <a:rPr lang="en-US" dirty="0"/>
              <a:t> </a:t>
            </a:r>
            <a:r>
              <a:rPr lang="en-US" i="1" dirty="0" smtClean="0"/>
              <a:t>Plagiarism</a:t>
            </a:r>
            <a:endParaRPr lang="en-US" dirty="0"/>
          </a:p>
          <a:p>
            <a:r>
              <a:rPr lang="en-US" dirty="0"/>
              <a:t> </a:t>
            </a:r>
            <a:r>
              <a:rPr lang="en-US" i="1" dirty="0" smtClean="0"/>
              <a:t>Threatening behavior</a:t>
            </a:r>
            <a:endParaRPr lang="en-US" dirty="0"/>
          </a:p>
          <a:p>
            <a:r>
              <a:rPr lang="en-US" dirty="0"/>
              <a:t> </a:t>
            </a:r>
            <a:r>
              <a:rPr lang="en-US" i="1" dirty="0" smtClean="0"/>
              <a:t>Trigger warning</a:t>
            </a:r>
            <a:endParaRPr lang="en-US" dirty="0"/>
          </a:p>
          <a:p>
            <a:r>
              <a:rPr lang="en-US" dirty="0"/>
              <a:t> </a:t>
            </a:r>
            <a:r>
              <a:rPr lang="en-US" i="1" dirty="0" smtClean="0"/>
              <a:t>Changes to the syllabus</a:t>
            </a:r>
          </a:p>
          <a:p>
            <a:endParaRPr lang="en-US" dirty="0"/>
          </a:p>
          <a:p>
            <a:endParaRPr lang="en-US" dirty="0"/>
          </a:p>
        </p:txBody>
      </p:sp>
    </p:spTree>
    <p:extLst>
      <p:ext uri="{BB962C8B-B14F-4D97-AF65-F5344CB8AC3E}">
        <p14:creationId xmlns:p14="http://schemas.microsoft.com/office/powerpoint/2010/main" val="12330081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Syllabus Requirements</a:t>
            </a:r>
            <a:endParaRPr lang="en-US" dirty="0"/>
          </a:p>
        </p:txBody>
      </p:sp>
      <p:sp>
        <p:nvSpPr>
          <p:cNvPr id="3" name="Content Placeholder 2"/>
          <p:cNvSpPr>
            <a:spLocks noGrp="1"/>
          </p:cNvSpPr>
          <p:nvPr>
            <p:ph idx="1"/>
          </p:nvPr>
        </p:nvSpPr>
        <p:spPr/>
        <p:txBody>
          <a:bodyPr>
            <a:normAutofit fontScale="85000" lnSpcReduction="20000"/>
          </a:bodyPr>
          <a:lstStyle/>
          <a:p>
            <a:pPr marL="457200" lvl="1" indent="0">
              <a:buNone/>
            </a:pPr>
            <a:r>
              <a:rPr lang="en-US" sz="3500" u="sng" dirty="0" smtClean="0"/>
              <a:t>Absence Policies</a:t>
            </a:r>
            <a:r>
              <a:rPr lang="en-US" sz="3500" dirty="0" smtClean="0"/>
              <a:t>.  The syllabus must include the instructor’s own policies about absences and the following required university statement about excused absences:  </a:t>
            </a:r>
          </a:p>
          <a:p>
            <a:pPr marL="457200" lvl="1" indent="0">
              <a:buNone/>
            </a:pPr>
            <a:endParaRPr lang="en-US" sz="3500" dirty="0"/>
          </a:p>
          <a:p>
            <a:pPr marL="857250" lvl="2" indent="0">
              <a:buNone/>
            </a:pPr>
            <a:r>
              <a:rPr lang="en-US" sz="3100" i="1" dirty="0" smtClean="0"/>
              <a:t>All holidays or special events observed by organized religions will be honored for those students who show affiliation with that particular religion, Absences pre-approved by the UA Dean of Students (or Dean's designee) will be honored. </a:t>
            </a:r>
            <a:endParaRPr lang="en-US" sz="3100" dirty="0" smtClean="0"/>
          </a:p>
          <a:p>
            <a:pPr marL="457200" lvl="1" indent="0">
              <a:buNone/>
            </a:pPr>
            <a:endParaRPr lang="en-US" dirty="0" smtClean="0"/>
          </a:p>
          <a:p>
            <a:pPr marL="457200" lvl="1" indent="0">
              <a:buNone/>
            </a:pPr>
            <a:r>
              <a:rPr lang="en-US" dirty="0" smtClean="0"/>
              <a:t> </a:t>
            </a:r>
          </a:p>
          <a:p>
            <a:endParaRPr lang="en-US" dirty="0"/>
          </a:p>
        </p:txBody>
      </p:sp>
    </p:spTree>
    <p:extLst>
      <p:ext uri="{BB962C8B-B14F-4D97-AF65-F5344CB8AC3E}">
        <p14:creationId xmlns:p14="http://schemas.microsoft.com/office/powerpoint/2010/main" val="32275851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Syllabus Requirements</a:t>
            </a:r>
            <a:endParaRPr lang="en-US" dirty="0"/>
          </a:p>
        </p:txBody>
      </p:sp>
      <p:sp>
        <p:nvSpPr>
          <p:cNvPr id="3" name="Content Placeholder 2"/>
          <p:cNvSpPr>
            <a:spLocks noGrp="1"/>
          </p:cNvSpPr>
          <p:nvPr>
            <p:ph idx="1"/>
          </p:nvPr>
        </p:nvSpPr>
        <p:spPr/>
        <p:txBody>
          <a:bodyPr>
            <a:normAutofit lnSpcReduction="10000"/>
          </a:bodyPr>
          <a:lstStyle/>
          <a:p>
            <a:pPr marL="0" lvl="1" indent="0">
              <a:buNone/>
            </a:pPr>
            <a:r>
              <a:rPr lang="en-US" u="sng" dirty="0" smtClean="0"/>
              <a:t>Policies against plagiarism.</a:t>
            </a:r>
            <a:r>
              <a:rPr lang="en-US" dirty="0" smtClean="0"/>
              <a:t>  If there is any specific instructor policy regarding plagiarism in a course, it must be stated or the syllabus can contain a link to the Student Code of Academic </a:t>
            </a:r>
            <a:r>
              <a:rPr lang="en-US" dirty="0" smtClean="0"/>
              <a:t>Integrity:</a:t>
            </a:r>
          </a:p>
          <a:p>
            <a:pPr marL="0" lvl="1" indent="0">
              <a:buNone/>
            </a:pPr>
            <a:r>
              <a:rPr lang="en-US" u="sng" dirty="0" smtClean="0"/>
              <a:t> </a:t>
            </a:r>
            <a:r>
              <a:rPr lang="en-US" u="sng" dirty="0">
                <a:hlinkClick r:id="rId2"/>
              </a:rPr>
              <a:t>http://deanofstudents.arizona.edu/policies-and-codes/code-academic-</a:t>
            </a:r>
            <a:r>
              <a:rPr lang="en-US" u="sng" dirty="0" smtClean="0">
                <a:hlinkClick r:id="rId2"/>
              </a:rPr>
              <a:t>integrity</a:t>
            </a:r>
            <a:endParaRPr lang="en-US" u="sng" dirty="0" smtClean="0"/>
          </a:p>
          <a:p>
            <a:pPr marL="0" lvl="1" indent="0">
              <a:buNone/>
            </a:pPr>
            <a:endParaRPr lang="en-US" u="sng" dirty="0"/>
          </a:p>
          <a:p>
            <a:pPr marL="0" lvl="1" indent="0">
              <a:buNone/>
            </a:pPr>
            <a:r>
              <a:rPr lang="en-US" dirty="0" smtClean="0"/>
              <a:t>There are specific steps that must be followed with regard to violations of academic integrity.</a:t>
            </a:r>
          </a:p>
          <a:p>
            <a:endParaRPr lang="en-US" dirty="0"/>
          </a:p>
        </p:txBody>
      </p:sp>
    </p:spTree>
    <p:extLst>
      <p:ext uri="{BB962C8B-B14F-4D97-AF65-F5344CB8AC3E}">
        <p14:creationId xmlns:p14="http://schemas.microsoft.com/office/powerpoint/2010/main" val="18648057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 2 Learn Resources</a:t>
            </a:r>
            <a:endParaRPr lang="en-US" dirty="0"/>
          </a:p>
        </p:txBody>
      </p:sp>
      <p:sp>
        <p:nvSpPr>
          <p:cNvPr id="3" name="Content Placeholder 2"/>
          <p:cNvSpPr>
            <a:spLocks noGrp="1"/>
          </p:cNvSpPr>
          <p:nvPr>
            <p:ph idx="1"/>
          </p:nvPr>
        </p:nvSpPr>
        <p:spPr/>
        <p:txBody>
          <a:bodyPr/>
          <a:lstStyle/>
          <a:p>
            <a:r>
              <a:rPr lang="en-US" dirty="0"/>
              <a:t>D2L </a:t>
            </a:r>
            <a:r>
              <a:rPr lang="en-US" dirty="0">
                <a:hlinkClick r:id="rId2"/>
              </a:rPr>
              <a:t>https://d2l.arizona.edu</a:t>
            </a:r>
            <a:r>
              <a:rPr lang="en-US" dirty="0" smtClean="0">
                <a:hlinkClick r:id="rId2"/>
              </a:rPr>
              <a:t>/</a:t>
            </a:r>
            <a:endParaRPr lang="en-US" dirty="0"/>
          </a:p>
          <a:p>
            <a:r>
              <a:rPr lang="en-US" dirty="0">
                <a:hlinkClick r:id="rId3"/>
              </a:rPr>
              <a:t>http://help.d2l.arizona.edu/content/instructor-</a:t>
            </a:r>
            <a:r>
              <a:rPr lang="en-US" dirty="0" smtClean="0">
                <a:hlinkClick r:id="rId3"/>
              </a:rPr>
              <a:t>home</a:t>
            </a:r>
            <a:endParaRPr lang="en-US" dirty="0" smtClean="0"/>
          </a:p>
          <a:p>
            <a:r>
              <a:rPr lang="en-US" dirty="0">
                <a:hlinkClick r:id="rId4"/>
              </a:rPr>
              <a:t>http://help.d2l.arizona.edu/student/plagiarism-originality-</a:t>
            </a:r>
            <a:r>
              <a:rPr lang="en-US" dirty="0" smtClean="0">
                <a:hlinkClick r:id="rId4"/>
              </a:rPr>
              <a:t>reports</a:t>
            </a:r>
            <a:endParaRPr lang="en-US" dirty="0" smtClean="0"/>
          </a:p>
          <a:p>
            <a:r>
              <a:rPr lang="en-US" dirty="0">
                <a:hlinkClick r:id="rId5"/>
              </a:rPr>
              <a:t>http://www.library.arizona.edu/help/tutorials/plagiarism/</a:t>
            </a:r>
            <a:r>
              <a:rPr lang="en-US" dirty="0" smtClean="0">
                <a:hlinkClick r:id="rId5"/>
              </a:rPr>
              <a:t>index.html</a:t>
            </a:r>
            <a:endParaRPr lang="en-US" dirty="0"/>
          </a:p>
          <a:p>
            <a:endParaRPr lang="en-US" dirty="0" smtClean="0"/>
          </a:p>
          <a:p>
            <a:endParaRPr lang="en-US" dirty="0"/>
          </a:p>
        </p:txBody>
      </p:sp>
    </p:spTree>
    <p:extLst>
      <p:ext uri="{BB962C8B-B14F-4D97-AF65-F5344CB8AC3E}">
        <p14:creationId xmlns:p14="http://schemas.microsoft.com/office/powerpoint/2010/main" val="33665101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Syllabus Requirements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i="1" dirty="0" smtClean="0"/>
              <a:t>Students with Disabilities: </a:t>
            </a:r>
            <a:br>
              <a:rPr lang="en-US" b="1" i="1" dirty="0" smtClean="0"/>
            </a:br>
            <a:endParaRPr lang="en-US" b="1" i="1" dirty="0" smtClean="0"/>
          </a:p>
          <a:p>
            <a:pPr marL="0" indent="0">
              <a:buNone/>
            </a:pPr>
            <a:r>
              <a:rPr lang="en-US" b="1" i="1" dirty="0" smtClean="0"/>
              <a:t>If you anticipate issues related to the format or requirements of this course, please meet with me.  I would like us to discuss ways to ensure your full participation in the course.  If you determine that formal, disability-related accommodations are necessary, it is very important that you be registered with Disability Resources (621-3268; </a:t>
            </a:r>
            <a:r>
              <a:rPr lang="en-US" b="1" i="1" dirty="0" err="1" smtClean="0"/>
              <a:t>drc.arizona.edu</a:t>
            </a:r>
            <a:r>
              <a:rPr lang="en-US" b="1" i="1" dirty="0" smtClean="0"/>
              <a:t>) and notify me of your eligibility for reasonable accommodations.  We can then plan how best to coordinate your accommodations.</a:t>
            </a:r>
            <a:endParaRPr lang="en-US" dirty="0" smtClean="0"/>
          </a:p>
          <a:p>
            <a:endParaRPr lang="en-US" dirty="0"/>
          </a:p>
        </p:txBody>
      </p:sp>
    </p:spTree>
    <p:extLst>
      <p:ext uri="{BB962C8B-B14F-4D97-AF65-F5344CB8AC3E}">
        <p14:creationId xmlns:p14="http://schemas.microsoft.com/office/powerpoint/2010/main" val="3032436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University Syllabus Requirements</a:t>
            </a:r>
            <a:endParaRPr lang="en-US" dirty="0"/>
          </a:p>
        </p:txBody>
      </p:sp>
      <p:sp>
        <p:nvSpPr>
          <p:cNvPr id="3" name="Content Placeholder 2"/>
          <p:cNvSpPr>
            <a:spLocks noGrp="1"/>
          </p:cNvSpPr>
          <p:nvPr>
            <p:ph idx="1"/>
          </p:nvPr>
        </p:nvSpPr>
        <p:spPr>
          <a:xfrm>
            <a:off x="457200" y="1600200"/>
            <a:ext cx="8229600" cy="4843322"/>
          </a:xfrm>
        </p:spPr>
        <p:txBody>
          <a:bodyPr>
            <a:normAutofit/>
          </a:bodyPr>
          <a:lstStyle/>
          <a:p>
            <a:pPr marL="0" indent="0">
              <a:buNone/>
            </a:pPr>
            <a:r>
              <a:rPr lang="en-US" dirty="0" smtClean="0"/>
              <a:t>Use of technology:</a:t>
            </a:r>
            <a:endParaRPr lang="en-US" dirty="0"/>
          </a:p>
          <a:p>
            <a:pPr marL="0" lvl="1" indent="0">
              <a:buNone/>
            </a:pPr>
            <a:r>
              <a:rPr lang="en-US" dirty="0" smtClean="0"/>
              <a:t>If there is any specific instructor policy regarding cell phones or pagers, it must be stated explicitly in the syllabus.</a:t>
            </a:r>
          </a:p>
          <a:p>
            <a:pPr marL="0" lvl="1" indent="0">
              <a:buNone/>
            </a:pPr>
            <a:endParaRPr lang="en-US" dirty="0"/>
          </a:p>
          <a:p>
            <a:pPr marL="400050" lvl="2" indent="0">
              <a:buNone/>
            </a:pPr>
            <a:r>
              <a:rPr lang="en-US" dirty="0" smtClean="0"/>
              <a:t>“I </a:t>
            </a:r>
            <a:r>
              <a:rPr lang="en-US" dirty="0"/>
              <a:t>encourage you to bring tablets or laptops to class, not to check email, Twitter, Facebook, etc., but to search for relevant materials as our discussions unfold.  Indeed, please refrain from texting or personal surfing in order to respect your classmates and me—and to be fully engaged with our discussions</a:t>
            </a:r>
            <a:r>
              <a:rPr lang="en-US" dirty="0" smtClean="0"/>
              <a:t>.”</a:t>
            </a:r>
            <a:endParaRPr lang="en-US" dirty="0" smtClean="0">
              <a:effectLst/>
            </a:endParaRPr>
          </a:p>
          <a:p>
            <a:pPr marL="0" lvl="1" indent="0">
              <a:buNone/>
            </a:pPr>
            <a:endParaRPr lang="en-US" dirty="0" smtClean="0"/>
          </a:p>
          <a:p>
            <a:pPr marL="0" indent="0">
              <a:buNone/>
            </a:pPr>
            <a:endParaRPr lang="en-US" dirty="0"/>
          </a:p>
        </p:txBody>
      </p:sp>
    </p:spTree>
    <p:extLst>
      <p:ext uri="{BB962C8B-B14F-4D97-AF65-F5344CB8AC3E}">
        <p14:creationId xmlns:p14="http://schemas.microsoft.com/office/powerpoint/2010/main" val="40311346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Threatening Behavior</a:t>
            </a:r>
            <a:endParaRPr lang="en-US" dirty="0"/>
          </a:p>
        </p:txBody>
      </p:sp>
      <p:sp>
        <p:nvSpPr>
          <p:cNvPr id="3" name="Content Placeholder 2"/>
          <p:cNvSpPr>
            <a:spLocks noGrp="1"/>
          </p:cNvSpPr>
          <p:nvPr>
            <p:ph idx="1"/>
          </p:nvPr>
        </p:nvSpPr>
        <p:spPr/>
        <p:txBody>
          <a:bodyPr/>
          <a:lstStyle/>
          <a:p>
            <a:pPr marL="0" lvl="1" indent="0">
              <a:buNone/>
            </a:pPr>
            <a:r>
              <a:rPr lang="en-US" u="sng" dirty="0" smtClean="0"/>
              <a:t>Policies against threatening behavior by students.</a:t>
            </a:r>
            <a:r>
              <a:rPr lang="en-US" dirty="0" smtClean="0"/>
              <a:t>  If there is any specific instructor policy related to threatening behavior by students, it must be stated or the syllabus can include a link to the university policy. </a:t>
            </a:r>
            <a:r>
              <a:rPr lang="en-US" dirty="0">
                <a:hlinkClick r:id="rId2"/>
              </a:rPr>
              <a:t>http://policy.arizona.edu/education-and-student-affairs/threatening-behavior-</a:t>
            </a:r>
            <a:r>
              <a:rPr lang="en-US" dirty="0" smtClean="0">
                <a:hlinkClick r:id="rId2"/>
              </a:rPr>
              <a:t>students</a:t>
            </a:r>
            <a:endParaRPr lang="en-US" dirty="0" smtClean="0"/>
          </a:p>
          <a:p>
            <a:pPr marL="0" lvl="1" indent="0">
              <a:buNone/>
            </a:pPr>
            <a:endParaRPr lang="en-US" u="sng" dirty="0"/>
          </a:p>
          <a:p>
            <a:pPr marL="400050" lvl="2" indent="0">
              <a:buNone/>
            </a:pPr>
            <a:r>
              <a:rPr lang="en-US" dirty="0" smtClean="0"/>
              <a:t>Dean of Students</a:t>
            </a:r>
          </a:p>
          <a:p>
            <a:pPr marL="400050" lvl="2" indent="0">
              <a:buNone/>
            </a:pPr>
            <a:r>
              <a:rPr lang="en-US" dirty="0" smtClean="0"/>
              <a:t>Campus Police</a:t>
            </a:r>
          </a:p>
          <a:p>
            <a:pPr marL="400050" lvl="2" indent="0">
              <a:buNone/>
            </a:pPr>
            <a:r>
              <a:rPr lang="en-US" dirty="0" smtClean="0"/>
              <a:t>Department Office &amp; Deans Office</a:t>
            </a:r>
          </a:p>
          <a:p>
            <a:pPr marL="0" indent="0">
              <a:buNone/>
            </a:pPr>
            <a:endParaRPr lang="en-US" dirty="0" smtClean="0"/>
          </a:p>
        </p:txBody>
      </p:sp>
    </p:spTree>
    <p:extLst>
      <p:ext uri="{BB962C8B-B14F-4D97-AF65-F5344CB8AC3E}">
        <p14:creationId xmlns:p14="http://schemas.microsoft.com/office/powerpoint/2010/main" val="16756387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Syllabus after Distributing</a:t>
            </a:r>
            <a:endParaRPr lang="en-US" dirty="0"/>
          </a:p>
        </p:txBody>
      </p:sp>
      <p:sp>
        <p:nvSpPr>
          <p:cNvPr id="3" name="Content Placeholder 2"/>
          <p:cNvSpPr>
            <a:spLocks noGrp="1"/>
          </p:cNvSpPr>
          <p:nvPr>
            <p:ph idx="1"/>
          </p:nvPr>
        </p:nvSpPr>
        <p:spPr/>
        <p:txBody>
          <a:bodyPr>
            <a:normAutofit fontScale="92500" lnSpcReduction="20000"/>
          </a:bodyPr>
          <a:lstStyle/>
          <a:p>
            <a:pPr marL="0" lvl="1" indent="0">
              <a:buNone/>
            </a:pPr>
            <a:r>
              <a:rPr lang="en-US" dirty="0" smtClean="0"/>
              <a:t>A statement is permissible indicating that the information contained in the course syllabus, other than the grade and absence policies, may be subject to change with reasonable advance notice, as deemed appropriate by the instructor.</a:t>
            </a:r>
          </a:p>
          <a:p>
            <a:pPr marL="0" lvl="1" indent="0">
              <a:buNone/>
            </a:pPr>
            <a:endParaRPr lang="en-US" dirty="0"/>
          </a:p>
          <a:p>
            <a:pPr marL="0" indent="0" algn="ctr">
              <a:buNone/>
            </a:pPr>
            <a:r>
              <a:rPr lang="en-US" dirty="0"/>
              <a:t>TTE 696B: Research on Teaching</a:t>
            </a:r>
            <a:endParaRPr lang="en-US" sz="4400" dirty="0"/>
          </a:p>
          <a:p>
            <a:pPr marL="0" indent="0" algn="ctr">
              <a:buNone/>
            </a:pPr>
            <a:r>
              <a:rPr lang="en-US" dirty="0"/>
              <a:t>Fall 2013</a:t>
            </a:r>
            <a:endParaRPr lang="en-US" dirty="0" smtClean="0">
              <a:effectLst/>
            </a:endParaRPr>
          </a:p>
          <a:p>
            <a:pPr marL="0" indent="0" algn="ctr">
              <a:buNone/>
            </a:pPr>
            <a:r>
              <a:rPr lang="en-US" dirty="0"/>
              <a:t>August 26 DRAFT</a:t>
            </a:r>
            <a:endParaRPr lang="en-US" dirty="0" smtClean="0">
              <a:effectLst/>
            </a:endParaRPr>
          </a:p>
          <a:p>
            <a:pPr marL="0" indent="0" algn="ctr">
              <a:buNone/>
            </a:pPr>
            <a:r>
              <a:rPr lang="en-US" dirty="0"/>
              <a:t>(Please note that certain readings and assignments may change as we negotiate our work together across the semester)</a:t>
            </a:r>
            <a:endParaRPr lang="en-US" dirty="0" smtClean="0">
              <a:effectLst/>
            </a:endParaRPr>
          </a:p>
          <a:p>
            <a:pPr marL="0" lvl="1" indent="0">
              <a:buNone/>
            </a:pPr>
            <a:endParaRPr lang="en-US" dirty="0" smtClean="0"/>
          </a:p>
          <a:p>
            <a:endParaRPr lang="en-US" dirty="0"/>
          </a:p>
        </p:txBody>
      </p:sp>
    </p:spTree>
    <p:extLst>
      <p:ext uri="{BB962C8B-B14F-4D97-AF65-F5344CB8AC3E}">
        <p14:creationId xmlns:p14="http://schemas.microsoft.com/office/powerpoint/2010/main" val="40239333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259</TotalTime>
  <Words>707</Words>
  <Application>Microsoft Macintosh PowerPoint</Application>
  <PresentationFormat>On-screen Show (4:3)</PresentationFormat>
  <Paragraphs>88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Double Checking Your Syllabus</vt:lpstr>
      <vt:lpstr>Course Policies – University of Arizona https://www.coe.arizona.edu/academics/academic_affairs/course_dev http://deanofstudents.arizona.edu/policies-codes </vt:lpstr>
      <vt:lpstr>University Syllabus Requirements</vt:lpstr>
      <vt:lpstr>University Syllabus Requirements</vt:lpstr>
      <vt:lpstr>Desire 2 Learn Resources</vt:lpstr>
      <vt:lpstr>University Syllabus Requirements</vt:lpstr>
      <vt:lpstr>University Syllabus Requirements</vt:lpstr>
      <vt:lpstr>Threatening Behavior</vt:lpstr>
      <vt:lpstr>Changes to Syllabus after Distributing</vt:lpstr>
      <vt:lpstr>Trigger Warning</vt:lpstr>
      <vt:lpstr>  Office of Institutional Equity: Reporting Discrimination, Harassment, or Retaliation  http://policy.arizona.edu/human-resources/nondiscrimination-and-anti-harassment-policy   </vt:lpstr>
      <vt:lpstr>Course/Field Expectations</vt:lpstr>
      <vt:lpstr>Course Policies – Department/Program (samples)</vt:lpstr>
      <vt:lpstr>Course Policies – Yours?</vt:lpstr>
      <vt:lpstr>Bottom Line: You are not alone!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Double Checking Your Syllabus</dc:title>
  <dc:creator>Renee Clift</dc:creator>
  <cp:lastModifiedBy>Renee Clift</cp:lastModifiedBy>
  <cp:revision>15</cp:revision>
  <dcterms:created xsi:type="dcterms:W3CDTF">2015-08-13T18:21:05Z</dcterms:created>
  <dcterms:modified xsi:type="dcterms:W3CDTF">2015-08-16T18:13:21Z</dcterms:modified>
</cp:coreProperties>
</file>